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72" r:id="rId3"/>
    <p:sldId id="273" r:id="rId4"/>
    <p:sldId id="274" r:id="rId5"/>
    <p:sldId id="257" r:id="rId6"/>
    <p:sldId id="270" r:id="rId7"/>
    <p:sldId id="275" r:id="rId8"/>
    <p:sldId id="258" r:id="rId9"/>
    <p:sldId id="271" r:id="rId10"/>
    <p:sldId id="259" r:id="rId11"/>
    <p:sldId id="276" r:id="rId12"/>
    <p:sldId id="260" r:id="rId13"/>
    <p:sldId id="277" r:id="rId14"/>
    <p:sldId id="278" r:id="rId15"/>
    <p:sldId id="279" r:id="rId16"/>
    <p:sldId id="280" r:id="rId17"/>
    <p:sldId id="281" r:id="rId18"/>
    <p:sldId id="282" r:id="rId19"/>
    <p:sldId id="264" r:id="rId20"/>
    <p:sldId id="265" r:id="rId21"/>
    <p:sldId id="261" r:id="rId22"/>
    <p:sldId id="283" r:id="rId23"/>
    <p:sldId id="284" r:id="rId24"/>
    <p:sldId id="266" r:id="rId25"/>
    <p:sldId id="268" r:id="rId26"/>
    <p:sldId id="285" r:id="rId27"/>
    <p:sldId id="290" r:id="rId28"/>
    <p:sldId id="291" r:id="rId29"/>
    <p:sldId id="286" r:id="rId30"/>
    <p:sldId id="287" r:id="rId31"/>
    <p:sldId id="288" r:id="rId32"/>
    <p:sldId id="289"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20" r:id="rId51"/>
    <p:sldId id="310" r:id="rId52"/>
    <p:sldId id="311" r:id="rId53"/>
    <p:sldId id="312" r:id="rId54"/>
    <p:sldId id="313" r:id="rId55"/>
    <p:sldId id="314" r:id="rId56"/>
    <p:sldId id="315" r:id="rId57"/>
    <p:sldId id="317" r:id="rId58"/>
    <p:sldId id="318" r:id="rId59"/>
    <p:sldId id="316" r:id="rId60"/>
    <p:sldId id="31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449" autoAdjust="0"/>
  </p:normalViewPr>
  <p:slideViewPr>
    <p:cSldViewPr snapToGrid="0">
      <p:cViewPr varScale="1">
        <p:scale>
          <a:sx n="79" d="100"/>
          <a:sy n="79" d="100"/>
        </p:scale>
        <p:origin x="850" y="77"/>
      </p:cViewPr>
      <p:guideLst>
        <p:guide orient="horz" pos="2160"/>
        <p:guide pos="3840"/>
      </p:guideLst>
    </p:cSldViewPr>
  </p:slideViewPr>
  <p:outlineViewPr>
    <p:cViewPr>
      <p:scale>
        <a:sx n="33" d="100"/>
        <a:sy n="33" d="100"/>
      </p:scale>
      <p:origin x="0" y="-14670"/>
    </p:cViewPr>
  </p:outlineViewPr>
  <p:notesTextViewPr>
    <p:cViewPr>
      <p:scale>
        <a:sx n="1" d="1"/>
        <a:sy n="1" d="1"/>
      </p:scale>
      <p:origin x="0" y="0"/>
    </p:cViewPr>
  </p:notesTextViewPr>
  <p:sorterViewPr>
    <p:cViewPr>
      <p:scale>
        <a:sx n="100" d="100"/>
        <a:sy n="100" d="100"/>
      </p:scale>
      <p:origin x="0" y="-94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D9CC3-258E-4D5D-BEEA-682467BFB07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BF75FB-278F-427F-AEE8-80BF0F2AA29D}">
      <dgm:prSet/>
      <dgm:spPr/>
      <dgm:t>
        <a:bodyPr/>
        <a:lstStyle/>
        <a:p>
          <a:pPr>
            <a:lnSpc>
              <a:spcPct val="100000"/>
            </a:lnSpc>
          </a:pPr>
          <a:r>
            <a:rPr lang="en-US" b="0" i="0"/>
            <a:t>Simple easy to use</a:t>
          </a:r>
          <a:endParaRPr lang="en-US"/>
        </a:p>
      </dgm:t>
    </dgm:pt>
    <dgm:pt modelId="{48C58205-F300-47DE-9705-866D26AC801C}" type="parTrans" cxnId="{12D9A4A4-CA5E-4CA9-9367-359BC067B41E}">
      <dgm:prSet/>
      <dgm:spPr/>
      <dgm:t>
        <a:bodyPr/>
        <a:lstStyle/>
        <a:p>
          <a:endParaRPr lang="en-US"/>
        </a:p>
      </dgm:t>
    </dgm:pt>
    <dgm:pt modelId="{4E3236CB-DE7D-48E4-872C-4BC815793B52}" type="sibTrans" cxnId="{12D9A4A4-CA5E-4CA9-9367-359BC067B41E}">
      <dgm:prSet/>
      <dgm:spPr/>
      <dgm:t>
        <a:bodyPr/>
        <a:lstStyle/>
        <a:p>
          <a:pPr>
            <a:lnSpc>
              <a:spcPct val="100000"/>
            </a:lnSpc>
          </a:pPr>
          <a:endParaRPr lang="en-US"/>
        </a:p>
      </dgm:t>
    </dgm:pt>
    <dgm:pt modelId="{F5CD567F-91AA-4F05-B446-C12AFDFE3880}">
      <dgm:prSet/>
      <dgm:spPr/>
      <dgm:t>
        <a:bodyPr/>
        <a:lstStyle/>
        <a:p>
          <a:pPr>
            <a:lnSpc>
              <a:spcPct val="100000"/>
            </a:lnSpc>
          </a:pPr>
          <a:r>
            <a:rPr lang="en-US" b="0" i="0"/>
            <a:t>Effective</a:t>
          </a:r>
          <a:endParaRPr lang="en-US"/>
        </a:p>
      </dgm:t>
    </dgm:pt>
    <dgm:pt modelId="{D0299CD2-9522-4827-B680-132FD01B96A3}" type="parTrans" cxnId="{F4BD106C-FF9D-48D9-AAD2-2B6436E537BC}">
      <dgm:prSet/>
      <dgm:spPr/>
      <dgm:t>
        <a:bodyPr/>
        <a:lstStyle/>
        <a:p>
          <a:endParaRPr lang="en-US"/>
        </a:p>
      </dgm:t>
    </dgm:pt>
    <dgm:pt modelId="{C6206C70-1620-4DF8-ADCF-78233C7C1946}" type="sibTrans" cxnId="{F4BD106C-FF9D-48D9-AAD2-2B6436E537BC}">
      <dgm:prSet/>
      <dgm:spPr/>
      <dgm:t>
        <a:bodyPr/>
        <a:lstStyle/>
        <a:p>
          <a:pPr>
            <a:lnSpc>
              <a:spcPct val="100000"/>
            </a:lnSpc>
          </a:pPr>
          <a:endParaRPr lang="en-US"/>
        </a:p>
      </dgm:t>
    </dgm:pt>
    <dgm:pt modelId="{BDEE41F9-D189-4375-841A-9290A91A3F04}">
      <dgm:prSet/>
      <dgm:spPr/>
      <dgm:t>
        <a:bodyPr/>
        <a:lstStyle/>
        <a:p>
          <a:pPr>
            <a:lnSpc>
              <a:spcPct val="100000"/>
            </a:lnSpc>
          </a:pPr>
          <a:r>
            <a:rPr lang="en-US" b="0" i="0"/>
            <a:t>Secured (separated from the home system)</a:t>
          </a:r>
          <a:endParaRPr lang="en-US"/>
        </a:p>
      </dgm:t>
    </dgm:pt>
    <dgm:pt modelId="{EBEBE50B-49A1-4EE9-B53D-D208163767EF}" type="parTrans" cxnId="{B9AA50B6-69F1-47FA-A252-E94317401849}">
      <dgm:prSet/>
      <dgm:spPr/>
      <dgm:t>
        <a:bodyPr/>
        <a:lstStyle/>
        <a:p>
          <a:endParaRPr lang="en-US"/>
        </a:p>
      </dgm:t>
    </dgm:pt>
    <dgm:pt modelId="{011CFBB7-002F-43CB-991F-93A979ABA35E}" type="sibTrans" cxnId="{B9AA50B6-69F1-47FA-A252-E94317401849}">
      <dgm:prSet/>
      <dgm:spPr/>
      <dgm:t>
        <a:bodyPr/>
        <a:lstStyle/>
        <a:p>
          <a:pPr>
            <a:lnSpc>
              <a:spcPct val="100000"/>
            </a:lnSpc>
          </a:pPr>
          <a:endParaRPr lang="en-US"/>
        </a:p>
      </dgm:t>
    </dgm:pt>
    <dgm:pt modelId="{A58EE9A0-B086-4899-AC55-4C005D1ECDCB}">
      <dgm:prSet/>
      <dgm:spPr/>
      <dgm:t>
        <a:bodyPr/>
        <a:lstStyle/>
        <a:p>
          <a:pPr>
            <a:lnSpc>
              <a:spcPct val="100000"/>
            </a:lnSpc>
          </a:pPr>
          <a:r>
            <a:rPr lang="en-US" b="0" i="0"/>
            <a:t>Automated</a:t>
          </a:r>
          <a:endParaRPr lang="en-US"/>
        </a:p>
      </dgm:t>
    </dgm:pt>
    <dgm:pt modelId="{DF821969-1773-4C73-BC24-9D3034F2988E}" type="parTrans" cxnId="{C13D656A-2DD0-4722-AE42-7711A6A37982}">
      <dgm:prSet/>
      <dgm:spPr/>
      <dgm:t>
        <a:bodyPr/>
        <a:lstStyle/>
        <a:p>
          <a:endParaRPr lang="en-US"/>
        </a:p>
      </dgm:t>
    </dgm:pt>
    <dgm:pt modelId="{C499E57D-6ED1-4687-B23D-870164EF2D52}" type="sibTrans" cxnId="{C13D656A-2DD0-4722-AE42-7711A6A37982}">
      <dgm:prSet/>
      <dgm:spPr/>
      <dgm:t>
        <a:bodyPr/>
        <a:lstStyle/>
        <a:p>
          <a:pPr>
            <a:lnSpc>
              <a:spcPct val="100000"/>
            </a:lnSpc>
          </a:pPr>
          <a:endParaRPr lang="en-US"/>
        </a:p>
      </dgm:t>
    </dgm:pt>
    <dgm:pt modelId="{3E6A091D-0AEA-433D-8DA1-B2DFE7E5C79B}">
      <dgm:prSet/>
      <dgm:spPr/>
      <dgm:t>
        <a:bodyPr/>
        <a:lstStyle/>
        <a:p>
          <a:pPr>
            <a:lnSpc>
              <a:spcPct val="100000"/>
            </a:lnSpc>
          </a:pPr>
          <a:r>
            <a:rPr lang="en-US" b="0" i="0"/>
            <a:t>Serve variant situations at all the conditions</a:t>
          </a:r>
          <a:endParaRPr lang="en-US"/>
        </a:p>
      </dgm:t>
    </dgm:pt>
    <dgm:pt modelId="{EB071251-C113-4233-9766-A71AB1DC24CD}" type="parTrans" cxnId="{BC0771CB-A74E-4971-A957-48BB75B3E417}">
      <dgm:prSet/>
      <dgm:spPr/>
      <dgm:t>
        <a:bodyPr/>
        <a:lstStyle/>
        <a:p>
          <a:endParaRPr lang="en-US"/>
        </a:p>
      </dgm:t>
    </dgm:pt>
    <dgm:pt modelId="{917D4BED-A2DE-44C6-8BC4-D2CC9688C522}" type="sibTrans" cxnId="{BC0771CB-A74E-4971-A957-48BB75B3E417}">
      <dgm:prSet/>
      <dgm:spPr/>
      <dgm:t>
        <a:bodyPr/>
        <a:lstStyle/>
        <a:p>
          <a:pPr>
            <a:lnSpc>
              <a:spcPct val="100000"/>
            </a:lnSpc>
          </a:pPr>
          <a:endParaRPr lang="en-US"/>
        </a:p>
      </dgm:t>
    </dgm:pt>
    <dgm:pt modelId="{167F4090-AB34-4710-B422-D232EB78CE1B}">
      <dgm:prSet/>
      <dgm:spPr/>
      <dgm:t>
        <a:bodyPr/>
        <a:lstStyle/>
        <a:p>
          <a:pPr>
            <a:lnSpc>
              <a:spcPct val="100000"/>
            </a:lnSpc>
          </a:pPr>
          <a:r>
            <a:rPr lang="en-US" b="0" i="0"/>
            <a:t>Modern</a:t>
          </a:r>
          <a:endParaRPr lang="en-US"/>
        </a:p>
      </dgm:t>
    </dgm:pt>
    <dgm:pt modelId="{AFC599D6-6824-4325-8C30-11FF56ED9A0E}" type="parTrans" cxnId="{0FB8D10F-EADF-4DD4-91B8-2608E21C3808}">
      <dgm:prSet/>
      <dgm:spPr/>
      <dgm:t>
        <a:bodyPr/>
        <a:lstStyle/>
        <a:p>
          <a:endParaRPr lang="en-US"/>
        </a:p>
      </dgm:t>
    </dgm:pt>
    <dgm:pt modelId="{CE0883ED-F45D-4C2B-8236-9840136234CA}" type="sibTrans" cxnId="{0FB8D10F-EADF-4DD4-91B8-2608E21C3808}">
      <dgm:prSet/>
      <dgm:spPr/>
      <dgm:t>
        <a:bodyPr/>
        <a:lstStyle/>
        <a:p>
          <a:pPr>
            <a:lnSpc>
              <a:spcPct val="100000"/>
            </a:lnSpc>
          </a:pPr>
          <a:endParaRPr lang="en-US"/>
        </a:p>
      </dgm:t>
    </dgm:pt>
    <dgm:pt modelId="{1605FD2C-4EE8-46B0-A1D7-41747BF18164}">
      <dgm:prSet/>
      <dgm:spPr/>
      <dgm:t>
        <a:bodyPr/>
        <a:lstStyle/>
        <a:p>
          <a:pPr>
            <a:lnSpc>
              <a:spcPct val="100000"/>
            </a:lnSpc>
          </a:pPr>
          <a:r>
            <a:rPr lang="en-US" dirty="0"/>
            <a:t>Upgradable</a:t>
          </a:r>
        </a:p>
      </dgm:t>
    </dgm:pt>
    <dgm:pt modelId="{14E54A4C-FA6F-4692-BC85-C026A5C5584A}" type="parTrans" cxnId="{684BDB9F-1379-4C0A-A41A-FC382BB45E1C}">
      <dgm:prSet/>
      <dgm:spPr/>
      <dgm:t>
        <a:bodyPr/>
        <a:lstStyle/>
        <a:p>
          <a:endParaRPr lang="en-US"/>
        </a:p>
      </dgm:t>
    </dgm:pt>
    <dgm:pt modelId="{BB4BA183-9F60-4179-861C-43D7C56E3A54}" type="sibTrans" cxnId="{684BDB9F-1379-4C0A-A41A-FC382BB45E1C}">
      <dgm:prSet/>
      <dgm:spPr/>
      <dgm:t>
        <a:bodyPr/>
        <a:lstStyle/>
        <a:p>
          <a:endParaRPr lang="en-US"/>
        </a:p>
      </dgm:t>
    </dgm:pt>
    <dgm:pt modelId="{0F53EF7F-62F3-4718-A1BE-F0CCDD6C520E}" type="pres">
      <dgm:prSet presAssocID="{DE5D9CC3-258E-4D5D-BEEA-682467BFB074}" presName="root" presStyleCnt="0">
        <dgm:presLayoutVars>
          <dgm:dir/>
          <dgm:resizeHandles val="exact"/>
        </dgm:presLayoutVars>
      </dgm:prSet>
      <dgm:spPr/>
    </dgm:pt>
    <dgm:pt modelId="{16B491AC-7EC6-4042-B500-92A867293348}" type="pres">
      <dgm:prSet presAssocID="{DE5D9CC3-258E-4D5D-BEEA-682467BFB074}" presName="container" presStyleCnt="0">
        <dgm:presLayoutVars>
          <dgm:dir/>
          <dgm:resizeHandles val="exact"/>
        </dgm:presLayoutVars>
      </dgm:prSet>
      <dgm:spPr/>
    </dgm:pt>
    <dgm:pt modelId="{DB5D5FF3-4D8F-4C1C-B80D-FBDCB7EA5C06}" type="pres">
      <dgm:prSet presAssocID="{B2BF75FB-278F-427F-AEE8-80BF0F2AA29D}" presName="compNode" presStyleCnt="0"/>
      <dgm:spPr/>
    </dgm:pt>
    <dgm:pt modelId="{F1735954-8761-44D1-B4EB-9A9C50F2D12F}" type="pres">
      <dgm:prSet presAssocID="{B2BF75FB-278F-427F-AEE8-80BF0F2AA29D}" presName="iconBgRect" presStyleLbl="bgShp" presStyleIdx="0" presStyleCnt="7"/>
      <dgm:spPr/>
    </dgm:pt>
    <dgm:pt modelId="{A2C1A78F-28D9-4A1C-B78B-F1B31172891F}" type="pres">
      <dgm:prSet presAssocID="{B2BF75FB-278F-427F-AEE8-80BF0F2AA29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ADC989EB-5046-40FA-995E-8CD2361ADA12}" type="pres">
      <dgm:prSet presAssocID="{B2BF75FB-278F-427F-AEE8-80BF0F2AA29D}" presName="spaceRect" presStyleCnt="0"/>
      <dgm:spPr/>
    </dgm:pt>
    <dgm:pt modelId="{D021E77A-6DFE-437B-AC59-9BE526543965}" type="pres">
      <dgm:prSet presAssocID="{B2BF75FB-278F-427F-AEE8-80BF0F2AA29D}" presName="textRect" presStyleLbl="revTx" presStyleIdx="0" presStyleCnt="7">
        <dgm:presLayoutVars>
          <dgm:chMax val="1"/>
          <dgm:chPref val="1"/>
        </dgm:presLayoutVars>
      </dgm:prSet>
      <dgm:spPr/>
    </dgm:pt>
    <dgm:pt modelId="{06AE98F9-4FB0-4153-89AE-703194A3F819}" type="pres">
      <dgm:prSet presAssocID="{4E3236CB-DE7D-48E4-872C-4BC815793B52}" presName="sibTrans" presStyleLbl="sibTrans2D1" presStyleIdx="0" presStyleCnt="0"/>
      <dgm:spPr/>
    </dgm:pt>
    <dgm:pt modelId="{A2D68399-C949-48DA-9F8E-297815EDA70E}" type="pres">
      <dgm:prSet presAssocID="{F5CD567F-91AA-4F05-B446-C12AFDFE3880}" presName="compNode" presStyleCnt="0"/>
      <dgm:spPr/>
    </dgm:pt>
    <dgm:pt modelId="{7D6F509D-E9BF-4E69-9B53-D4490AC7AFF5}" type="pres">
      <dgm:prSet presAssocID="{F5CD567F-91AA-4F05-B446-C12AFDFE3880}" presName="iconBgRect" presStyleLbl="bgShp" presStyleIdx="1" presStyleCnt="7"/>
      <dgm:spPr/>
    </dgm:pt>
    <dgm:pt modelId="{127E08E5-A4C4-41AA-8D5A-F55D7318F6EA}" type="pres">
      <dgm:prSet presAssocID="{F5CD567F-91AA-4F05-B446-C12AFDFE388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DB006324-61CA-4A38-9CEF-3358761222A4}" type="pres">
      <dgm:prSet presAssocID="{F5CD567F-91AA-4F05-B446-C12AFDFE3880}" presName="spaceRect" presStyleCnt="0"/>
      <dgm:spPr/>
    </dgm:pt>
    <dgm:pt modelId="{D25961BA-E3EE-4D8C-9F3F-6FF975EDDABD}" type="pres">
      <dgm:prSet presAssocID="{F5CD567F-91AA-4F05-B446-C12AFDFE3880}" presName="textRect" presStyleLbl="revTx" presStyleIdx="1" presStyleCnt="7">
        <dgm:presLayoutVars>
          <dgm:chMax val="1"/>
          <dgm:chPref val="1"/>
        </dgm:presLayoutVars>
      </dgm:prSet>
      <dgm:spPr/>
    </dgm:pt>
    <dgm:pt modelId="{F11CC8BB-4F45-49B5-92BC-05C404BDDAC2}" type="pres">
      <dgm:prSet presAssocID="{C6206C70-1620-4DF8-ADCF-78233C7C1946}" presName="sibTrans" presStyleLbl="sibTrans2D1" presStyleIdx="0" presStyleCnt="0"/>
      <dgm:spPr/>
    </dgm:pt>
    <dgm:pt modelId="{990C23DC-FEDC-44F6-9987-FE570C19C78C}" type="pres">
      <dgm:prSet presAssocID="{BDEE41F9-D189-4375-841A-9290A91A3F04}" presName="compNode" presStyleCnt="0"/>
      <dgm:spPr/>
    </dgm:pt>
    <dgm:pt modelId="{AA77C3B5-93E6-44F5-96BE-67EBCFF5E056}" type="pres">
      <dgm:prSet presAssocID="{BDEE41F9-D189-4375-841A-9290A91A3F04}" presName="iconBgRect" presStyleLbl="bgShp" presStyleIdx="2" presStyleCnt="7"/>
      <dgm:spPr/>
    </dgm:pt>
    <dgm:pt modelId="{56156D62-B84E-4271-999D-F219D6BFA841}" type="pres">
      <dgm:prSet presAssocID="{BDEE41F9-D189-4375-841A-9290A91A3F0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fe"/>
        </a:ext>
      </dgm:extLst>
    </dgm:pt>
    <dgm:pt modelId="{5F350592-34F1-4FC4-8A1B-B2AF2A7A9353}" type="pres">
      <dgm:prSet presAssocID="{BDEE41F9-D189-4375-841A-9290A91A3F04}" presName="spaceRect" presStyleCnt="0"/>
      <dgm:spPr/>
    </dgm:pt>
    <dgm:pt modelId="{D2814870-788F-493F-AF4D-8A1A3251763A}" type="pres">
      <dgm:prSet presAssocID="{BDEE41F9-D189-4375-841A-9290A91A3F04}" presName="textRect" presStyleLbl="revTx" presStyleIdx="2" presStyleCnt="7">
        <dgm:presLayoutVars>
          <dgm:chMax val="1"/>
          <dgm:chPref val="1"/>
        </dgm:presLayoutVars>
      </dgm:prSet>
      <dgm:spPr/>
    </dgm:pt>
    <dgm:pt modelId="{E2A309DC-7337-4CC8-A802-6D42E70484A0}" type="pres">
      <dgm:prSet presAssocID="{011CFBB7-002F-43CB-991F-93A979ABA35E}" presName="sibTrans" presStyleLbl="sibTrans2D1" presStyleIdx="0" presStyleCnt="0"/>
      <dgm:spPr/>
    </dgm:pt>
    <dgm:pt modelId="{DA3BD2E5-922C-4835-AED9-47E905CCDBA0}" type="pres">
      <dgm:prSet presAssocID="{A58EE9A0-B086-4899-AC55-4C005D1ECDCB}" presName="compNode" presStyleCnt="0"/>
      <dgm:spPr/>
    </dgm:pt>
    <dgm:pt modelId="{B1D532D5-CC14-409A-A340-1A5E3F582F75}" type="pres">
      <dgm:prSet presAssocID="{A58EE9A0-B086-4899-AC55-4C005D1ECDCB}" presName="iconBgRect" presStyleLbl="bgShp" presStyleIdx="3" presStyleCnt="7"/>
      <dgm:spPr/>
    </dgm:pt>
    <dgm:pt modelId="{FFC8E401-CA62-4CDC-A4BA-5D562FCA8FF7}" type="pres">
      <dgm:prSet presAssocID="{A58EE9A0-B086-4899-AC55-4C005D1ECDC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D39AACCC-9FBE-4E3C-9C40-085D3D522D08}" type="pres">
      <dgm:prSet presAssocID="{A58EE9A0-B086-4899-AC55-4C005D1ECDCB}" presName="spaceRect" presStyleCnt="0"/>
      <dgm:spPr/>
    </dgm:pt>
    <dgm:pt modelId="{2B3CA56D-D7A2-4272-AEC0-306C8A6813B9}" type="pres">
      <dgm:prSet presAssocID="{A58EE9A0-B086-4899-AC55-4C005D1ECDCB}" presName="textRect" presStyleLbl="revTx" presStyleIdx="3" presStyleCnt="7">
        <dgm:presLayoutVars>
          <dgm:chMax val="1"/>
          <dgm:chPref val="1"/>
        </dgm:presLayoutVars>
      </dgm:prSet>
      <dgm:spPr/>
    </dgm:pt>
    <dgm:pt modelId="{596962CE-B0C3-4B68-B69E-4AD1FB89706E}" type="pres">
      <dgm:prSet presAssocID="{C499E57D-6ED1-4687-B23D-870164EF2D52}" presName="sibTrans" presStyleLbl="sibTrans2D1" presStyleIdx="0" presStyleCnt="0"/>
      <dgm:spPr/>
    </dgm:pt>
    <dgm:pt modelId="{4391C78E-0D4C-4AA2-8306-56EF63D7A4C4}" type="pres">
      <dgm:prSet presAssocID="{3E6A091D-0AEA-433D-8DA1-B2DFE7E5C79B}" presName="compNode" presStyleCnt="0"/>
      <dgm:spPr/>
    </dgm:pt>
    <dgm:pt modelId="{9E4F80BA-70CE-447C-B38A-7111FA27A54E}" type="pres">
      <dgm:prSet presAssocID="{3E6A091D-0AEA-433D-8DA1-B2DFE7E5C79B}" presName="iconBgRect" presStyleLbl="bgShp" presStyleIdx="4" presStyleCnt="7"/>
      <dgm:spPr/>
    </dgm:pt>
    <dgm:pt modelId="{170997E0-C282-40DA-B9D8-7D0FF5BACE2C}" type="pres">
      <dgm:prSet presAssocID="{3E6A091D-0AEA-433D-8DA1-B2DFE7E5C79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5D13BC7E-71AF-4BBF-9A77-7E374919E104}" type="pres">
      <dgm:prSet presAssocID="{3E6A091D-0AEA-433D-8DA1-B2DFE7E5C79B}" presName="spaceRect" presStyleCnt="0"/>
      <dgm:spPr/>
    </dgm:pt>
    <dgm:pt modelId="{F0576947-3D31-4164-90FE-B3E5B369F4B5}" type="pres">
      <dgm:prSet presAssocID="{3E6A091D-0AEA-433D-8DA1-B2DFE7E5C79B}" presName="textRect" presStyleLbl="revTx" presStyleIdx="4" presStyleCnt="7">
        <dgm:presLayoutVars>
          <dgm:chMax val="1"/>
          <dgm:chPref val="1"/>
        </dgm:presLayoutVars>
      </dgm:prSet>
      <dgm:spPr/>
    </dgm:pt>
    <dgm:pt modelId="{B1AF6C05-B725-4886-BB02-AFEA79B704CA}" type="pres">
      <dgm:prSet presAssocID="{917D4BED-A2DE-44C6-8BC4-D2CC9688C522}" presName="sibTrans" presStyleLbl="sibTrans2D1" presStyleIdx="0" presStyleCnt="0"/>
      <dgm:spPr/>
    </dgm:pt>
    <dgm:pt modelId="{FCD09340-A169-43E1-8873-C25BDCFF6B60}" type="pres">
      <dgm:prSet presAssocID="{167F4090-AB34-4710-B422-D232EB78CE1B}" presName="compNode" presStyleCnt="0"/>
      <dgm:spPr/>
    </dgm:pt>
    <dgm:pt modelId="{7305E5A0-9C65-486B-9A49-27E4D0224D0A}" type="pres">
      <dgm:prSet presAssocID="{167F4090-AB34-4710-B422-D232EB78CE1B}" presName="iconBgRect" presStyleLbl="bgShp" presStyleIdx="5" presStyleCnt="7"/>
      <dgm:spPr/>
    </dgm:pt>
    <dgm:pt modelId="{5CA2F47D-55E7-4F85-8850-FBE44A4451CA}" type="pres">
      <dgm:prSet presAssocID="{167F4090-AB34-4710-B422-D232EB78CE1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ragraphSquiggle2"/>
        </a:ext>
      </dgm:extLst>
    </dgm:pt>
    <dgm:pt modelId="{F739AE6E-FB74-474C-A2C9-4958DD5D9AA3}" type="pres">
      <dgm:prSet presAssocID="{167F4090-AB34-4710-B422-D232EB78CE1B}" presName="spaceRect" presStyleCnt="0"/>
      <dgm:spPr/>
    </dgm:pt>
    <dgm:pt modelId="{D8820808-9F94-4B4F-B0D9-77A789CC7B02}" type="pres">
      <dgm:prSet presAssocID="{167F4090-AB34-4710-B422-D232EB78CE1B}" presName="textRect" presStyleLbl="revTx" presStyleIdx="5" presStyleCnt="7">
        <dgm:presLayoutVars>
          <dgm:chMax val="1"/>
          <dgm:chPref val="1"/>
        </dgm:presLayoutVars>
      </dgm:prSet>
      <dgm:spPr/>
    </dgm:pt>
    <dgm:pt modelId="{6700314F-DAF2-4856-A549-602ED5F6440F}" type="pres">
      <dgm:prSet presAssocID="{CE0883ED-F45D-4C2B-8236-9840136234CA}" presName="sibTrans" presStyleLbl="sibTrans2D1" presStyleIdx="0" presStyleCnt="0"/>
      <dgm:spPr/>
    </dgm:pt>
    <dgm:pt modelId="{4AEE0C17-D2DE-4F9A-9870-8E00A7FA0F41}" type="pres">
      <dgm:prSet presAssocID="{1605FD2C-4EE8-46B0-A1D7-41747BF18164}" presName="compNode" presStyleCnt="0"/>
      <dgm:spPr/>
    </dgm:pt>
    <dgm:pt modelId="{71347AF4-B2C1-4693-A757-8738707452B9}" type="pres">
      <dgm:prSet presAssocID="{1605FD2C-4EE8-46B0-A1D7-41747BF18164}" presName="iconBgRect" presStyleLbl="bgShp" presStyleIdx="6" presStyleCnt="7"/>
      <dgm:spPr/>
    </dgm:pt>
    <dgm:pt modelId="{5283568A-CF28-44EF-8C6A-8C6A8655CE64}" type="pres">
      <dgm:prSet presAssocID="{1605FD2C-4EE8-46B0-A1D7-41747BF1816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ecycle Sign"/>
        </a:ext>
      </dgm:extLst>
    </dgm:pt>
    <dgm:pt modelId="{CC8426BC-CEC9-4767-81F5-FC08976BC564}" type="pres">
      <dgm:prSet presAssocID="{1605FD2C-4EE8-46B0-A1D7-41747BF18164}" presName="spaceRect" presStyleCnt="0"/>
      <dgm:spPr/>
    </dgm:pt>
    <dgm:pt modelId="{A4656C02-70DB-4B1E-8444-0794A3DBA12D}" type="pres">
      <dgm:prSet presAssocID="{1605FD2C-4EE8-46B0-A1D7-41747BF18164}" presName="textRect" presStyleLbl="revTx" presStyleIdx="6" presStyleCnt="7">
        <dgm:presLayoutVars>
          <dgm:chMax val="1"/>
          <dgm:chPref val="1"/>
        </dgm:presLayoutVars>
      </dgm:prSet>
      <dgm:spPr/>
    </dgm:pt>
  </dgm:ptLst>
  <dgm:cxnLst>
    <dgm:cxn modelId="{0FB8D10F-EADF-4DD4-91B8-2608E21C3808}" srcId="{DE5D9CC3-258E-4D5D-BEEA-682467BFB074}" destId="{167F4090-AB34-4710-B422-D232EB78CE1B}" srcOrd="5" destOrd="0" parTransId="{AFC599D6-6824-4325-8C30-11FF56ED9A0E}" sibTransId="{CE0883ED-F45D-4C2B-8236-9840136234CA}"/>
    <dgm:cxn modelId="{E1979012-C797-45F8-8094-7AE1ABEDFFD9}" type="presOf" srcId="{BDEE41F9-D189-4375-841A-9290A91A3F04}" destId="{D2814870-788F-493F-AF4D-8A1A3251763A}" srcOrd="0" destOrd="0" presId="urn:microsoft.com/office/officeart/2018/2/layout/IconCircleList"/>
    <dgm:cxn modelId="{7EA96E16-D05C-444F-BC32-A35BDDC8D9C9}" type="presOf" srcId="{4E3236CB-DE7D-48E4-872C-4BC815793B52}" destId="{06AE98F9-4FB0-4153-89AE-703194A3F819}" srcOrd="0" destOrd="0" presId="urn:microsoft.com/office/officeart/2018/2/layout/IconCircleList"/>
    <dgm:cxn modelId="{502B4D24-EFBE-4F3E-97DD-AAC871520472}" type="presOf" srcId="{A58EE9A0-B086-4899-AC55-4C005D1ECDCB}" destId="{2B3CA56D-D7A2-4272-AEC0-306C8A6813B9}" srcOrd="0" destOrd="0" presId="urn:microsoft.com/office/officeart/2018/2/layout/IconCircleList"/>
    <dgm:cxn modelId="{3F046860-B73D-4338-92DA-D8E934680D43}" type="presOf" srcId="{B2BF75FB-278F-427F-AEE8-80BF0F2AA29D}" destId="{D021E77A-6DFE-437B-AC59-9BE526543965}" srcOrd="0" destOrd="0" presId="urn:microsoft.com/office/officeart/2018/2/layout/IconCircleList"/>
    <dgm:cxn modelId="{A02DD463-426D-46F3-A275-5D416B6706BC}" type="presOf" srcId="{1605FD2C-4EE8-46B0-A1D7-41747BF18164}" destId="{A4656C02-70DB-4B1E-8444-0794A3DBA12D}" srcOrd="0" destOrd="0" presId="urn:microsoft.com/office/officeart/2018/2/layout/IconCircleList"/>
    <dgm:cxn modelId="{C13D656A-2DD0-4722-AE42-7711A6A37982}" srcId="{DE5D9CC3-258E-4D5D-BEEA-682467BFB074}" destId="{A58EE9A0-B086-4899-AC55-4C005D1ECDCB}" srcOrd="3" destOrd="0" parTransId="{DF821969-1773-4C73-BC24-9D3034F2988E}" sibTransId="{C499E57D-6ED1-4687-B23D-870164EF2D52}"/>
    <dgm:cxn modelId="{F4BD106C-FF9D-48D9-AAD2-2B6436E537BC}" srcId="{DE5D9CC3-258E-4D5D-BEEA-682467BFB074}" destId="{F5CD567F-91AA-4F05-B446-C12AFDFE3880}" srcOrd="1" destOrd="0" parTransId="{D0299CD2-9522-4827-B680-132FD01B96A3}" sibTransId="{C6206C70-1620-4DF8-ADCF-78233C7C1946}"/>
    <dgm:cxn modelId="{14A1ED84-D6E4-4699-B6E2-5FBB86672118}" type="presOf" srcId="{167F4090-AB34-4710-B422-D232EB78CE1B}" destId="{D8820808-9F94-4B4F-B0D9-77A789CC7B02}" srcOrd="0" destOrd="0" presId="urn:microsoft.com/office/officeart/2018/2/layout/IconCircleList"/>
    <dgm:cxn modelId="{56F87492-107C-44C6-B792-759557743677}" type="presOf" srcId="{DE5D9CC3-258E-4D5D-BEEA-682467BFB074}" destId="{0F53EF7F-62F3-4718-A1BE-F0CCDD6C520E}" srcOrd="0" destOrd="0" presId="urn:microsoft.com/office/officeart/2018/2/layout/IconCircleList"/>
    <dgm:cxn modelId="{D8F50494-BC52-4FA0-A450-C4A85FA68C28}" type="presOf" srcId="{917D4BED-A2DE-44C6-8BC4-D2CC9688C522}" destId="{B1AF6C05-B725-4886-BB02-AFEA79B704CA}" srcOrd="0" destOrd="0" presId="urn:microsoft.com/office/officeart/2018/2/layout/IconCircleList"/>
    <dgm:cxn modelId="{684BDB9F-1379-4C0A-A41A-FC382BB45E1C}" srcId="{DE5D9CC3-258E-4D5D-BEEA-682467BFB074}" destId="{1605FD2C-4EE8-46B0-A1D7-41747BF18164}" srcOrd="6" destOrd="0" parTransId="{14E54A4C-FA6F-4692-BC85-C026A5C5584A}" sibTransId="{BB4BA183-9F60-4179-861C-43D7C56E3A54}"/>
    <dgm:cxn modelId="{EDED46A2-A8F1-4B8C-A6F7-69EAC961EAFE}" type="presOf" srcId="{C6206C70-1620-4DF8-ADCF-78233C7C1946}" destId="{F11CC8BB-4F45-49B5-92BC-05C404BDDAC2}" srcOrd="0" destOrd="0" presId="urn:microsoft.com/office/officeart/2018/2/layout/IconCircleList"/>
    <dgm:cxn modelId="{12D9A4A4-CA5E-4CA9-9367-359BC067B41E}" srcId="{DE5D9CC3-258E-4D5D-BEEA-682467BFB074}" destId="{B2BF75FB-278F-427F-AEE8-80BF0F2AA29D}" srcOrd="0" destOrd="0" parTransId="{48C58205-F300-47DE-9705-866D26AC801C}" sibTransId="{4E3236CB-DE7D-48E4-872C-4BC815793B52}"/>
    <dgm:cxn modelId="{EE0A19A6-A68D-4415-99F9-EB5B80848317}" type="presOf" srcId="{F5CD567F-91AA-4F05-B446-C12AFDFE3880}" destId="{D25961BA-E3EE-4D8C-9F3F-6FF975EDDABD}" srcOrd="0" destOrd="0" presId="urn:microsoft.com/office/officeart/2018/2/layout/IconCircleList"/>
    <dgm:cxn modelId="{B9AA50B6-69F1-47FA-A252-E94317401849}" srcId="{DE5D9CC3-258E-4D5D-BEEA-682467BFB074}" destId="{BDEE41F9-D189-4375-841A-9290A91A3F04}" srcOrd="2" destOrd="0" parTransId="{EBEBE50B-49A1-4EE9-B53D-D208163767EF}" sibTransId="{011CFBB7-002F-43CB-991F-93A979ABA35E}"/>
    <dgm:cxn modelId="{AA9590C3-B1D5-4266-B340-A3E5FC27B768}" type="presOf" srcId="{C499E57D-6ED1-4687-B23D-870164EF2D52}" destId="{596962CE-B0C3-4B68-B69E-4AD1FB89706E}" srcOrd="0" destOrd="0" presId="urn:microsoft.com/office/officeart/2018/2/layout/IconCircleList"/>
    <dgm:cxn modelId="{293067CB-374F-4B44-A791-939616B5A98B}" type="presOf" srcId="{011CFBB7-002F-43CB-991F-93A979ABA35E}" destId="{E2A309DC-7337-4CC8-A802-6D42E70484A0}" srcOrd="0" destOrd="0" presId="urn:microsoft.com/office/officeart/2018/2/layout/IconCircleList"/>
    <dgm:cxn modelId="{BC0771CB-A74E-4971-A957-48BB75B3E417}" srcId="{DE5D9CC3-258E-4D5D-BEEA-682467BFB074}" destId="{3E6A091D-0AEA-433D-8DA1-B2DFE7E5C79B}" srcOrd="4" destOrd="0" parTransId="{EB071251-C113-4233-9766-A71AB1DC24CD}" sibTransId="{917D4BED-A2DE-44C6-8BC4-D2CC9688C522}"/>
    <dgm:cxn modelId="{4C934ECE-FBF2-47A3-8645-DE31FFC4D8F5}" type="presOf" srcId="{3E6A091D-0AEA-433D-8DA1-B2DFE7E5C79B}" destId="{F0576947-3D31-4164-90FE-B3E5B369F4B5}" srcOrd="0" destOrd="0" presId="urn:microsoft.com/office/officeart/2018/2/layout/IconCircleList"/>
    <dgm:cxn modelId="{54DF31F0-33E9-4D1C-BD78-65A311AE52EC}" type="presOf" srcId="{CE0883ED-F45D-4C2B-8236-9840136234CA}" destId="{6700314F-DAF2-4856-A549-602ED5F6440F}" srcOrd="0" destOrd="0" presId="urn:microsoft.com/office/officeart/2018/2/layout/IconCircleList"/>
    <dgm:cxn modelId="{0BAEADBA-4819-4F44-A0F7-F2119A9DBC6A}" type="presParOf" srcId="{0F53EF7F-62F3-4718-A1BE-F0CCDD6C520E}" destId="{16B491AC-7EC6-4042-B500-92A867293348}" srcOrd="0" destOrd="0" presId="urn:microsoft.com/office/officeart/2018/2/layout/IconCircleList"/>
    <dgm:cxn modelId="{43AA82B7-5E3F-4C2B-9777-D407A8E871DB}" type="presParOf" srcId="{16B491AC-7EC6-4042-B500-92A867293348}" destId="{DB5D5FF3-4D8F-4C1C-B80D-FBDCB7EA5C06}" srcOrd="0" destOrd="0" presId="urn:microsoft.com/office/officeart/2018/2/layout/IconCircleList"/>
    <dgm:cxn modelId="{B644C651-937B-46E3-BFA6-F45426E7F650}" type="presParOf" srcId="{DB5D5FF3-4D8F-4C1C-B80D-FBDCB7EA5C06}" destId="{F1735954-8761-44D1-B4EB-9A9C50F2D12F}" srcOrd="0" destOrd="0" presId="urn:microsoft.com/office/officeart/2018/2/layout/IconCircleList"/>
    <dgm:cxn modelId="{C2A8C50C-3600-45E1-8B94-AB4E058A46D5}" type="presParOf" srcId="{DB5D5FF3-4D8F-4C1C-B80D-FBDCB7EA5C06}" destId="{A2C1A78F-28D9-4A1C-B78B-F1B31172891F}" srcOrd="1" destOrd="0" presId="urn:microsoft.com/office/officeart/2018/2/layout/IconCircleList"/>
    <dgm:cxn modelId="{38FE9A3F-93BF-480A-B952-6F346FF0C59F}" type="presParOf" srcId="{DB5D5FF3-4D8F-4C1C-B80D-FBDCB7EA5C06}" destId="{ADC989EB-5046-40FA-995E-8CD2361ADA12}" srcOrd="2" destOrd="0" presId="urn:microsoft.com/office/officeart/2018/2/layout/IconCircleList"/>
    <dgm:cxn modelId="{E4B93833-149F-49FA-BB70-C07DDE534687}" type="presParOf" srcId="{DB5D5FF3-4D8F-4C1C-B80D-FBDCB7EA5C06}" destId="{D021E77A-6DFE-437B-AC59-9BE526543965}" srcOrd="3" destOrd="0" presId="urn:microsoft.com/office/officeart/2018/2/layout/IconCircleList"/>
    <dgm:cxn modelId="{E2F01579-DADF-488D-9334-E1267EFEE9F6}" type="presParOf" srcId="{16B491AC-7EC6-4042-B500-92A867293348}" destId="{06AE98F9-4FB0-4153-89AE-703194A3F819}" srcOrd="1" destOrd="0" presId="urn:microsoft.com/office/officeart/2018/2/layout/IconCircleList"/>
    <dgm:cxn modelId="{A2954EE1-2B6B-4730-AED4-1F7BA8C96300}" type="presParOf" srcId="{16B491AC-7EC6-4042-B500-92A867293348}" destId="{A2D68399-C949-48DA-9F8E-297815EDA70E}" srcOrd="2" destOrd="0" presId="urn:microsoft.com/office/officeart/2018/2/layout/IconCircleList"/>
    <dgm:cxn modelId="{445F908C-4EC1-4A5E-85C6-7D2C691C3F18}" type="presParOf" srcId="{A2D68399-C949-48DA-9F8E-297815EDA70E}" destId="{7D6F509D-E9BF-4E69-9B53-D4490AC7AFF5}" srcOrd="0" destOrd="0" presId="urn:microsoft.com/office/officeart/2018/2/layout/IconCircleList"/>
    <dgm:cxn modelId="{45F6BA1C-2B03-4190-A434-4ECB3B3745B0}" type="presParOf" srcId="{A2D68399-C949-48DA-9F8E-297815EDA70E}" destId="{127E08E5-A4C4-41AA-8D5A-F55D7318F6EA}" srcOrd="1" destOrd="0" presId="urn:microsoft.com/office/officeart/2018/2/layout/IconCircleList"/>
    <dgm:cxn modelId="{BBF68ADE-3D92-4E5B-A701-EAD2C30C0B36}" type="presParOf" srcId="{A2D68399-C949-48DA-9F8E-297815EDA70E}" destId="{DB006324-61CA-4A38-9CEF-3358761222A4}" srcOrd="2" destOrd="0" presId="urn:microsoft.com/office/officeart/2018/2/layout/IconCircleList"/>
    <dgm:cxn modelId="{9EF9BB50-9B4C-4328-90D2-2700767B92AC}" type="presParOf" srcId="{A2D68399-C949-48DA-9F8E-297815EDA70E}" destId="{D25961BA-E3EE-4D8C-9F3F-6FF975EDDABD}" srcOrd="3" destOrd="0" presId="urn:microsoft.com/office/officeart/2018/2/layout/IconCircleList"/>
    <dgm:cxn modelId="{9C09D632-2F22-4119-93AD-837CBD6F8CF1}" type="presParOf" srcId="{16B491AC-7EC6-4042-B500-92A867293348}" destId="{F11CC8BB-4F45-49B5-92BC-05C404BDDAC2}" srcOrd="3" destOrd="0" presId="urn:microsoft.com/office/officeart/2018/2/layout/IconCircleList"/>
    <dgm:cxn modelId="{9BC7472A-0E7D-4D1E-B171-D3604F6114BF}" type="presParOf" srcId="{16B491AC-7EC6-4042-B500-92A867293348}" destId="{990C23DC-FEDC-44F6-9987-FE570C19C78C}" srcOrd="4" destOrd="0" presId="urn:microsoft.com/office/officeart/2018/2/layout/IconCircleList"/>
    <dgm:cxn modelId="{409EFE83-2181-45E3-8FC6-B0E845BD7C34}" type="presParOf" srcId="{990C23DC-FEDC-44F6-9987-FE570C19C78C}" destId="{AA77C3B5-93E6-44F5-96BE-67EBCFF5E056}" srcOrd="0" destOrd="0" presId="urn:microsoft.com/office/officeart/2018/2/layout/IconCircleList"/>
    <dgm:cxn modelId="{FFD807E6-5F24-4CD2-AB41-05E237F87382}" type="presParOf" srcId="{990C23DC-FEDC-44F6-9987-FE570C19C78C}" destId="{56156D62-B84E-4271-999D-F219D6BFA841}" srcOrd="1" destOrd="0" presId="urn:microsoft.com/office/officeart/2018/2/layout/IconCircleList"/>
    <dgm:cxn modelId="{4C53B1CB-5D21-4BA9-B3D5-583DAE866497}" type="presParOf" srcId="{990C23DC-FEDC-44F6-9987-FE570C19C78C}" destId="{5F350592-34F1-4FC4-8A1B-B2AF2A7A9353}" srcOrd="2" destOrd="0" presId="urn:microsoft.com/office/officeart/2018/2/layout/IconCircleList"/>
    <dgm:cxn modelId="{CE2D0E65-9F08-47AC-AE5D-9EB15D8B7D93}" type="presParOf" srcId="{990C23DC-FEDC-44F6-9987-FE570C19C78C}" destId="{D2814870-788F-493F-AF4D-8A1A3251763A}" srcOrd="3" destOrd="0" presId="urn:microsoft.com/office/officeart/2018/2/layout/IconCircleList"/>
    <dgm:cxn modelId="{3A2AB2CE-15C4-4755-AE2C-A9E45054D5AB}" type="presParOf" srcId="{16B491AC-7EC6-4042-B500-92A867293348}" destId="{E2A309DC-7337-4CC8-A802-6D42E70484A0}" srcOrd="5" destOrd="0" presId="urn:microsoft.com/office/officeart/2018/2/layout/IconCircleList"/>
    <dgm:cxn modelId="{3FF89D5E-EE1E-4896-B2CD-A5F4FB0E22FD}" type="presParOf" srcId="{16B491AC-7EC6-4042-B500-92A867293348}" destId="{DA3BD2E5-922C-4835-AED9-47E905CCDBA0}" srcOrd="6" destOrd="0" presId="urn:microsoft.com/office/officeart/2018/2/layout/IconCircleList"/>
    <dgm:cxn modelId="{C16A79A3-3D96-4480-989C-9C4944E099F9}" type="presParOf" srcId="{DA3BD2E5-922C-4835-AED9-47E905CCDBA0}" destId="{B1D532D5-CC14-409A-A340-1A5E3F582F75}" srcOrd="0" destOrd="0" presId="urn:microsoft.com/office/officeart/2018/2/layout/IconCircleList"/>
    <dgm:cxn modelId="{3AD88134-F168-4D70-AE12-0FF3BCC13581}" type="presParOf" srcId="{DA3BD2E5-922C-4835-AED9-47E905CCDBA0}" destId="{FFC8E401-CA62-4CDC-A4BA-5D562FCA8FF7}" srcOrd="1" destOrd="0" presId="urn:microsoft.com/office/officeart/2018/2/layout/IconCircleList"/>
    <dgm:cxn modelId="{AB8F79B5-12AC-4C3B-B045-93ED96BB7B1A}" type="presParOf" srcId="{DA3BD2E5-922C-4835-AED9-47E905CCDBA0}" destId="{D39AACCC-9FBE-4E3C-9C40-085D3D522D08}" srcOrd="2" destOrd="0" presId="urn:microsoft.com/office/officeart/2018/2/layout/IconCircleList"/>
    <dgm:cxn modelId="{3FBA2C5F-F4F2-4919-8A91-83FE18BD377C}" type="presParOf" srcId="{DA3BD2E5-922C-4835-AED9-47E905CCDBA0}" destId="{2B3CA56D-D7A2-4272-AEC0-306C8A6813B9}" srcOrd="3" destOrd="0" presId="urn:microsoft.com/office/officeart/2018/2/layout/IconCircleList"/>
    <dgm:cxn modelId="{87C41E09-F413-434C-A7D4-96CF4095F5DA}" type="presParOf" srcId="{16B491AC-7EC6-4042-B500-92A867293348}" destId="{596962CE-B0C3-4B68-B69E-4AD1FB89706E}" srcOrd="7" destOrd="0" presId="urn:microsoft.com/office/officeart/2018/2/layout/IconCircleList"/>
    <dgm:cxn modelId="{418CED48-BA86-458E-8B70-EE236E631DF2}" type="presParOf" srcId="{16B491AC-7EC6-4042-B500-92A867293348}" destId="{4391C78E-0D4C-4AA2-8306-56EF63D7A4C4}" srcOrd="8" destOrd="0" presId="urn:microsoft.com/office/officeart/2018/2/layout/IconCircleList"/>
    <dgm:cxn modelId="{D08D6367-583A-4A34-AA33-B9A44C37937D}" type="presParOf" srcId="{4391C78E-0D4C-4AA2-8306-56EF63D7A4C4}" destId="{9E4F80BA-70CE-447C-B38A-7111FA27A54E}" srcOrd="0" destOrd="0" presId="urn:microsoft.com/office/officeart/2018/2/layout/IconCircleList"/>
    <dgm:cxn modelId="{0B9A9742-E04D-4615-A8DE-32C0264F6450}" type="presParOf" srcId="{4391C78E-0D4C-4AA2-8306-56EF63D7A4C4}" destId="{170997E0-C282-40DA-B9D8-7D0FF5BACE2C}" srcOrd="1" destOrd="0" presId="urn:microsoft.com/office/officeart/2018/2/layout/IconCircleList"/>
    <dgm:cxn modelId="{19CA33E1-7D5D-46C8-AA9D-B132964F03A5}" type="presParOf" srcId="{4391C78E-0D4C-4AA2-8306-56EF63D7A4C4}" destId="{5D13BC7E-71AF-4BBF-9A77-7E374919E104}" srcOrd="2" destOrd="0" presId="urn:microsoft.com/office/officeart/2018/2/layout/IconCircleList"/>
    <dgm:cxn modelId="{DB41B6CC-AAE7-4E88-8225-2B4116E8087F}" type="presParOf" srcId="{4391C78E-0D4C-4AA2-8306-56EF63D7A4C4}" destId="{F0576947-3D31-4164-90FE-B3E5B369F4B5}" srcOrd="3" destOrd="0" presId="urn:microsoft.com/office/officeart/2018/2/layout/IconCircleList"/>
    <dgm:cxn modelId="{D561930C-1FF3-4B39-8B3E-91EB95E400F1}" type="presParOf" srcId="{16B491AC-7EC6-4042-B500-92A867293348}" destId="{B1AF6C05-B725-4886-BB02-AFEA79B704CA}" srcOrd="9" destOrd="0" presId="urn:microsoft.com/office/officeart/2018/2/layout/IconCircleList"/>
    <dgm:cxn modelId="{C195B9E3-A9A5-46C6-A4ED-409E517071AF}" type="presParOf" srcId="{16B491AC-7EC6-4042-B500-92A867293348}" destId="{FCD09340-A169-43E1-8873-C25BDCFF6B60}" srcOrd="10" destOrd="0" presId="urn:microsoft.com/office/officeart/2018/2/layout/IconCircleList"/>
    <dgm:cxn modelId="{C16ECDEB-2A70-4DCE-A617-661C84C4E51E}" type="presParOf" srcId="{FCD09340-A169-43E1-8873-C25BDCFF6B60}" destId="{7305E5A0-9C65-486B-9A49-27E4D0224D0A}" srcOrd="0" destOrd="0" presId="urn:microsoft.com/office/officeart/2018/2/layout/IconCircleList"/>
    <dgm:cxn modelId="{66BCB1B2-83D2-4598-A24D-C7FFEAD5243F}" type="presParOf" srcId="{FCD09340-A169-43E1-8873-C25BDCFF6B60}" destId="{5CA2F47D-55E7-4F85-8850-FBE44A4451CA}" srcOrd="1" destOrd="0" presId="urn:microsoft.com/office/officeart/2018/2/layout/IconCircleList"/>
    <dgm:cxn modelId="{60F20287-87BD-4DFD-8428-F0415E8AAB47}" type="presParOf" srcId="{FCD09340-A169-43E1-8873-C25BDCFF6B60}" destId="{F739AE6E-FB74-474C-A2C9-4958DD5D9AA3}" srcOrd="2" destOrd="0" presId="urn:microsoft.com/office/officeart/2018/2/layout/IconCircleList"/>
    <dgm:cxn modelId="{7782EB5D-D6AE-493A-909E-460CBE1E917D}" type="presParOf" srcId="{FCD09340-A169-43E1-8873-C25BDCFF6B60}" destId="{D8820808-9F94-4B4F-B0D9-77A789CC7B02}" srcOrd="3" destOrd="0" presId="urn:microsoft.com/office/officeart/2018/2/layout/IconCircleList"/>
    <dgm:cxn modelId="{001E8022-1B9D-4EC7-BB86-403B3066DB20}" type="presParOf" srcId="{16B491AC-7EC6-4042-B500-92A867293348}" destId="{6700314F-DAF2-4856-A549-602ED5F6440F}" srcOrd="11" destOrd="0" presId="urn:microsoft.com/office/officeart/2018/2/layout/IconCircleList"/>
    <dgm:cxn modelId="{5F20FF4B-9183-488F-9E49-949BA1E95030}" type="presParOf" srcId="{16B491AC-7EC6-4042-B500-92A867293348}" destId="{4AEE0C17-D2DE-4F9A-9870-8E00A7FA0F41}" srcOrd="12" destOrd="0" presId="urn:microsoft.com/office/officeart/2018/2/layout/IconCircleList"/>
    <dgm:cxn modelId="{E9AF9A49-3854-44E5-8078-27E3764E38EF}" type="presParOf" srcId="{4AEE0C17-D2DE-4F9A-9870-8E00A7FA0F41}" destId="{71347AF4-B2C1-4693-A757-8738707452B9}" srcOrd="0" destOrd="0" presId="urn:microsoft.com/office/officeart/2018/2/layout/IconCircleList"/>
    <dgm:cxn modelId="{F26FC289-0584-4BFC-94C5-BADBEE4C4D56}" type="presParOf" srcId="{4AEE0C17-D2DE-4F9A-9870-8E00A7FA0F41}" destId="{5283568A-CF28-44EF-8C6A-8C6A8655CE64}" srcOrd="1" destOrd="0" presId="urn:microsoft.com/office/officeart/2018/2/layout/IconCircleList"/>
    <dgm:cxn modelId="{EA521EC8-40ED-4CBC-92EA-65B5914DC5D2}" type="presParOf" srcId="{4AEE0C17-D2DE-4F9A-9870-8E00A7FA0F41}" destId="{CC8426BC-CEC9-4767-81F5-FC08976BC564}" srcOrd="2" destOrd="0" presId="urn:microsoft.com/office/officeart/2018/2/layout/IconCircleList"/>
    <dgm:cxn modelId="{D2D4CB06-ADE0-4485-8C7B-63D7839E5701}" type="presParOf" srcId="{4AEE0C17-D2DE-4F9A-9870-8E00A7FA0F41}" destId="{A4656C02-70DB-4B1E-8444-0794A3DBA12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35954-8761-44D1-B4EB-9A9C50F2D12F}">
      <dsp:nvSpPr>
        <dsp:cNvPr id="0" name=""/>
        <dsp:cNvSpPr/>
      </dsp:nvSpPr>
      <dsp:spPr>
        <a:xfrm>
          <a:off x="162035" y="731540"/>
          <a:ext cx="681234" cy="6812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1A78F-28D9-4A1C-B78B-F1B31172891F}">
      <dsp:nvSpPr>
        <dsp:cNvPr id="0" name=""/>
        <dsp:cNvSpPr/>
      </dsp:nvSpPr>
      <dsp:spPr>
        <a:xfrm>
          <a:off x="305094" y="874599"/>
          <a:ext cx="395116" cy="3951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1E77A-6DFE-437B-AC59-9BE526543965}">
      <dsp:nvSpPr>
        <dsp:cNvPr id="0" name=""/>
        <dsp:cNvSpPr/>
      </dsp:nvSpPr>
      <dsp:spPr>
        <a:xfrm>
          <a:off x="989248"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Simple easy to use</a:t>
          </a:r>
          <a:endParaRPr lang="en-US" sz="1400" kern="1200"/>
        </a:p>
      </dsp:txBody>
      <dsp:txXfrm>
        <a:off x="989248" y="731540"/>
        <a:ext cx="1605767" cy="681234"/>
      </dsp:txXfrm>
    </dsp:sp>
    <dsp:sp modelId="{7D6F509D-E9BF-4E69-9B53-D4490AC7AFF5}">
      <dsp:nvSpPr>
        <dsp:cNvPr id="0" name=""/>
        <dsp:cNvSpPr/>
      </dsp:nvSpPr>
      <dsp:spPr>
        <a:xfrm>
          <a:off x="2874808" y="731540"/>
          <a:ext cx="681234" cy="6812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E08E5-A4C4-41AA-8D5A-F55D7318F6EA}">
      <dsp:nvSpPr>
        <dsp:cNvPr id="0" name=""/>
        <dsp:cNvSpPr/>
      </dsp:nvSpPr>
      <dsp:spPr>
        <a:xfrm>
          <a:off x="3017867" y="874599"/>
          <a:ext cx="395116" cy="3951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5961BA-E3EE-4D8C-9F3F-6FF975EDDABD}">
      <dsp:nvSpPr>
        <dsp:cNvPr id="0" name=""/>
        <dsp:cNvSpPr/>
      </dsp:nvSpPr>
      <dsp:spPr>
        <a:xfrm>
          <a:off x="3702021"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Effective</a:t>
          </a:r>
          <a:endParaRPr lang="en-US" sz="1400" kern="1200"/>
        </a:p>
      </dsp:txBody>
      <dsp:txXfrm>
        <a:off x="3702021" y="731540"/>
        <a:ext cx="1605767" cy="681234"/>
      </dsp:txXfrm>
    </dsp:sp>
    <dsp:sp modelId="{AA77C3B5-93E6-44F5-96BE-67EBCFF5E056}">
      <dsp:nvSpPr>
        <dsp:cNvPr id="0" name=""/>
        <dsp:cNvSpPr/>
      </dsp:nvSpPr>
      <dsp:spPr>
        <a:xfrm>
          <a:off x="5587581" y="731540"/>
          <a:ext cx="681234" cy="68123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56D62-B84E-4271-999D-F219D6BFA841}">
      <dsp:nvSpPr>
        <dsp:cNvPr id="0" name=""/>
        <dsp:cNvSpPr/>
      </dsp:nvSpPr>
      <dsp:spPr>
        <a:xfrm>
          <a:off x="5730640" y="874599"/>
          <a:ext cx="395116" cy="3951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814870-788F-493F-AF4D-8A1A3251763A}">
      <dsp:nvSpPr>
        <dsp:cNvPr id="0" name=""/>
        <dsp:cNvSpPr/>
      </dsp:nvSpPr>
      <dsp:spPr>
        <a:xfrm>
          <a:off x="6414794"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Secured (separated from the home system)</a:t>
          </a:r>
          <a:endParaRPr lang="en-US" sz="1400" kern="1200"/>
        </a:p>
      </dsp:txBody>
      <dsp:txXfrm>
        <a:off x="6414794" y="731540"/>
        <a:ext cx="1605767" cy="681234"/>
      </dsp:txXfrm>
    </dsp:sp>
    <dsp:sp modelId="{B1D532D5-CC14-409A-A340-1A5E3F582F75}">
      <dsp:nvSpPr>
        <dsp:cNvPr id="0" name=""/>
        <dsp:cNvSpPr/>
      </dsp:nvSpPr>
      <dsp:spPr>
        <a:xfrm>
          <a:off x="8300354" y="731540"/>
          <a:ext cx="681234" cy="68123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8E401-CA62-4CDC-A4BA-5D562FCA8FF7}">
      <dsp:nvSpPr>
        <dsp:cNvPr id="0" name=""/>
        <dsp:cNvSpPr/>
      </dsp:nvSpPr>
      <dsp:spPr>
        <a:xfrm>
          <a:off x="8443413" y="874599"/>
          <a:ext cx="395116" cy="3951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CA56D-D7A2-4272-AEC0-306C8A6813B9}">
      <dsp:nvSpPr>
        <dsp:cNvPr id="0" name=""/>
        <dsp:cNvSpPr/>
      </dsp:nvSpPr>
      <dsp:spPr>
        <a:xfrm>
          <a:off x="9127567"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Automated</a:t>
          </a:r>
          <a:endParaRPr lang="en-US" sz="1400" kern="1200"/>
        </a:p>
      </dsp:txBody>
      <dsp:txXfrm>
        <a:off x="9127567" y="731540"/>
        <a:ext cx="1605767" cy="681234"/>
      </dsp:txXfrm>
    </dsp:sp>
    <dsp:sp modelId="{9E4F80BA-70CE-447C-B38A-7111FA27A54E}">
      <dsp:nvSpPr>
        <dsp:cNvPr id="0" name=""/>
        <dsp:cNvSpPr/>
      </dsp:nvSpPr>
      <dsp:spPr>
        <a:xfrm>
          <a:off x="162035" y="1991502"/>
          <a:ext cx="681234" cy="68123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0997E0-C282-40DA-B9D8-7D0FF5BACE2C}">
      <dsp:nvSpPr>
        <dsp:cNvPr id="0" name=""/>
        <dsp:cNvSpPr/>
      </dsp:nvSpPr>
      <dsp:spPr>
        <a:xfrm>
          <a:off x="305094" y="2134561"/>
          <a:ext cx="395116" cy="3951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76947-3D31-4164-90FE-B3E5B369F4B5}">
      <dsp:nvSpPr>
        <dsp:cNvPr id="0" name=""/>
        <dsp:cNvSpPr/>
      </dsp:nvSpPr>
      <dsp:spPr>
        <a:xfrm>
          <a:off x="989248"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Serve variant situations at all the conditions</a:t>
          </a:r>
          <a:endParaRPr lang="en-US" sz="1400" kern="1200"/>
        </a:p>
      </dsp:txBody>
      <dsp:txXfrm>
        <a:off x="989248" y="1991502"/>
        <a:ext cx="1605767" cy="681234"/>
      </dsp:txXfrm>
    </dsp:sp>
    <dsp:sp modelId="{7305E5A0-9C65-486B-9A49-27E4D0224D0A}">
      <dsp:nvSpPr>
        <dsp:cNvPr id="0" name=""/>
        <dsp:cNvSpPr/>
      </dsp:nvSpPr>
      <dsp:spPr>
        <a:xfrm>
          <a:off x="2874808" y="1991502"/>
          <a:ext cx="681234" cy="6812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2F47D-55E7-4F85-8850-FBE44A4451CA}">
      <dsp:nvSpPr>
        <dsp:cNvPr id="0" name=""/>
        <dsp:cNvSpPr/>
      </dsp:nvSpPr>
      <dsp:spPr>
        <a:xfrm>
          <a:off x="3017867" y="2134561"/>
          <a:ext cx="395116" cy="3951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820808-9F94-4B4F-B0D9-77A789CC7B02}">
      <dsp:nvSpPr>
        <dsp:cNvPr id="0" name=""/>
        <dsp:cNvSpPr/>
      </dsp:nvSpPr>
      <dsp:spPr>
        <a:xfrm>
          <a:off x="3702021"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Modern</a:t>
          </a:r>
          <a:endParaRPr lang="en-US" sz="1400" kern="1200"/>
        </a:p>
      </dsp:txBody>
      <dsp:txXfrm>
        <a:off x="3702021" y="1991502"/>
        <a:ext cx="1605767" cy="681234"/>
      </dsp:txXfrm>
    </dsp:sp>
    <dsp:sp modelId="{71347AF4-B2C1-4693-A757-8738707452B9}">
      <dsp:nvSpPr>
        <dsp:cNvPr id="0" name=""/>
        <dsp:cNvSpPr/>
      </dsp:nvSpPr>
      <dsp:spPr>
        <a:xfrm>
          <a:off x="5587581" y="1991502"/>
          <a:ext cx="681234" cy="6812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3568A-CF28-44EF-8C6A-8C6A8655CE64}">
      <dsp:nvSpPr>
        <dsp:cNvPr id="0" name=""/>
        <dsp:cNvSpPr/>
      </dsp:nvSpPr>
      <dsp:spPr>
        <a:xfrm>
          <a:off x="5730640" y="2134561"/>
          <a:ext cx="395116" cy="39511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56C02-70DB-4B1E-8444-0794A3DBA12D}">
      <dsp:nvSpPr>
        <dsp:cNvPr id="0" name=""/>
        <dsp:cNvSpPr/>
      </dsp:nvSpPr>
      <dsp:spPr>
        <a:xfrm>
          <a:off x="6414794"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Upgradable</a:t>
          </a:r>
        </a:p>
      </dsp:txBody>
      <dsp:txXfrm>
        <a:off x="6414794" y="1991502"/>
        <a:ext cx="1605767" cy="6812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C211F-5E44-4065-B022-0270D5AEB84E}"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B5C58-7542-4C3E-87D8-00EBAAD9BC42}" type="slidenum">
              <a:rPr lang="en-US" smtClean="0"/>
              <a:t>‹#›</a:t>
            </a:fld>
            <a:endParaRPr lang="en-US"/>
          </a:p>
        </p:txBody>
      </p:sp>
    </p:spTree>
    <p:extLst>
      <p:ext uri="{BB962C8B-B14F-4D97-AF65-F5344CB8AC3E}">
        <p14:creationId xmlns:p14="http://schemas.microsoft.com/office/powerpoint/2010/main" val="457289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B5C58-7542-4C3E-87D8-00EBAAD9BC42}" type="slidenum">
              <a:rPr lang="en-US" smtClean="0"/>
              <a:t>1</a:t>
            </a:fld>
            <a:endParaRPr lang="en-US"/>
          </a:p>
        </p:txBody>
      </p:sp>
    </p:spTree>
    <p:extLst>
      <p:ext uri="{BB962C8B-B14F-4D97-AF65-F5344CB8AC3E}">
        <p14:creationId xmlns:p14="http://schemas.microsoft.com/office/powerpoint/2010/main" val="317165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6800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51B54-D973-492D-A68B-02AB41CD7C0A}" type="datetimeFigureOut">
              <a:rPr lang="ar-EG" smtClean="0"/>
              <a:t>20/10/1442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12220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76240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28653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096364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161118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596704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1084669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60138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10943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178264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B51B54-D973-492D-A68B-02AB41CD7C0A}" type="datetimeFigureOut">
              <a:rPr lang="ar-EG" smtClean="0"/>
              <a:t>20/10/1442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997419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B51B54-D973-492D-A68B-02AB41CD7C0A}" type="datetimeFigureOut">
              <a:rPr lang="ar-EG" smtClean="0"/>
              <a:t>20/10/1442</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422221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3"/>
          <p:cNvSpPr>
            <a:spLocks noGrp="1"/>
          </p:cNvSpPr>
          <p:nvPr>
            <p:ph type="ftr" sz="quarter" idx="11"/>
          </p:nvPr>
        </p:nvSpPr>
        <p:spPr/>
        <p:txBody>
          <a:bodyPr/>
          <a:lstStyle/>
          <a:p>
            <a:endParaRPr lang="ar-EG"/>
          </a:p>
        </p:txBody>
      </p:sp>
      <p:sp>
        <p:nvSpPr>
          <p:cNvPr id="6" name="Slide Number Placeholder 4"/>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77366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2"/>
          <p:cNvSpPr>
            <a:spLocks noGrp="1"/>
          </p:cNvSpPr>
          <p:nvPr>
            <p:ph type="ftr" sz="quarter" idx="11"/>
          </p:nvPr>
        </p:nvSpPr>
        <p:spPr/>
        <p:txBody>
          <a:bodyPr/>
          <a:lstStyle/>
          <a:p>
            <a:endParaRPr lang="ar-EG"/>
          </a:p>
        </p:txBody>
      </p:sp>
      <p:sp>
        <p:nvSpPr>
          <p:cNvPr id="6" name="Slide Number Placeholder 3"/>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150709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EB51B54-D973-492D-A68B-02AB41CD7C0A}" type="datetimeFigureOut">
              <a:rPr lang="ar-EG" smtClean="0"/>
              <a:t>20/10/1442</a:t>
            </a:fld>
            <a:endParaRPr lang="ar-EG"/>
          </a:p>
        </p:txBody>
      </p:sp>
      <p:sp>
        <p:nvSpPr>
          <p:cNvPr id="5" name="Footer Placeholder 5"/>
          <p:cNvSpPr>
            <a:spLocks noGrp="1"/>
          </p:cNvSpPr>
          <p:nvPr>
            <p:ph type="ftr" sz="quarter" idx="11"/>
          </p:nvPr>
        </p:nvSpPr>
        <p:spPr/>
        <p:txBody>
          <a:bodyPr/>
          <a:lstStyle/>
          <a:p>
            <a:endParaRPr lang="ar-EG"/>
          </a:p>
        </p:txBody>
      </p:sp>
      <p:sp>
        <p:nvSpPr>
          <p:cNvPr id="6"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296845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51B54-D973-492D-A68B-02AB41CD7C0A}" type="datetimeFigureOut">
              <a:rPr lang="ar-EG" smtClean="0"/>
              <a:t>20/10/1442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30782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EB51B54-D973-492D-A68B-02AB41CD7C0A}" type="datetimeFigureOut">
              <a:rPr lang="ar-EG" smtClean="0"/>
              <a:t>20/10/1442</a:t>
            </a:fld>
            <a:endParaRPr lang="ar-E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r-E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2F1B1AA-BC53-48BB-91BD-7A103CB88C5D}" type="slidenum">
              <a:rPr lang="ar-EG" smtClean="0"/>
              <a:t>‹#›</a:t>
            </a:fld>
            <a:endParaRPr lang="ar-EG"/>
          </a:p>
        </p:txBody>
      </p:sp>
    </p:spTree>
    <p:extLst>
      <p:ext uri="{BB962C8B-B14F-4D97-AF65-F5344CB8AC3E}">
        <p14:creationId xmlns:p14="http://schemas.microsoft.com/office/powerpoint/2010/main" val="20595093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5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dn.sparkfun.com/assets/learn_tutorials/7/4/CDM21228_Setup.exe"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C435-5192-4BBC-8710-09A65E86FF92}"/>
              </a:ext>
            </a:extLst>
          </p:cNvPr>
          <p:cNvSpPr>
            <a:spLocks noGrp="1"/>
          </p:cNvSpPr>
          <p:nvPr>
            <p:ph type="ctrTitle"/>
          </p:nvPr>
        </p:nvSpPr>
        <p:spPr>
          <a:xfrm>
            <a:off x="795727" y="1629052"/>
            <a:ext cx="8825658" cy="1561730"/>
          </a:xfrm>
        </p:spPr>
        <p:txBody>
          <a:bodyPr>
            <a:normAutofit fontScale="90000"/>
          </a:bodyPr>
          <a:lstStyle/>
          <a:p>
            <a:r>
              <a:rPr lang="en-US" b="1" dirty="0"/>
              <a:t>Smart home Secured by face recognition</a:t>
            </a:r>
            <a:r>
              <a:rPr lang="en-US" dirty="0"/>
              <a:t>	</a:t>
            </a:r>
            <a:br>
              <a:rPr lang="en-US" dirty="0"/>
            </a:br>
            <a:endParaRPr lang="ar-EG" dirty="0"/>
          </a:p>
        </p:txBody>
      </p:sp>
      <p:sp>
        <p:nvSpPr>
          <p:cNvPr id="3" name="Subtitle 2">
            <a:extLst>
              <a:ext uri="{FF2B5EF4-FFF2-40B4-BE49-F238E27FC236}">
                <a16:creationId xmlns:a16="http://schemas.microsoft.com/office/drawing/2014/main" id="{825C00C0-BC7C-4938-883F-B284B6747422}"/>
              </a:ext>
            </a:extLst>
          </p:cNvPr>
          <p:cNvSpPr>
            <a:spLocks noGrp="1"/>
          </p:cNvSpPr>
          <p:nvPr>
            <p:ph type="subTitle" idx="1"/>
          </p:nvPr>
        </p:nvSpPr>
        <p:spPr>
          <a:xfrm>
            <a:off x="1524000" y="3009530"/>
            <a:ext cx="9144000" cy="2257148"/>
          </a:xfrm>
        </p:spPr>
        <p:txBody>
          <a:bodyPr>
            <a:noAutofit/>
          </a:bodyPr>
          <a:lstStyle/>
          <a:p>
            <a:pPr algn="l"/>
            <a:r>
              <a:rPr lang="en-US" sz="3200" b="1" dirty="0">
                <a:solidFill>
                  <a:schemeClr val="bg1"/>
                </a:solidFill>
              </a:rPr>
              <a:t>Name : Amr  Heikal                       ID: 75452</a:t>
            </a:r>
          </a:p>
          <a:p>
            <a:pPr algn="l"/>
            <a:r>
              <a:rPr lang="en-US" sz="3200" b="1" dirty="0">
                <a:solidFill>
                  <a:schemeClr val="bg1"/>
                </a:solidFill>
              </a:rPr>
              <a:t>Name: Mahmoud Hamdo            ID: 64676    </a:t>
            </a:r>
          </a:p>
          <a:p>
            <a:pPr algn="l"/>
            <a:r>
              <a:rPr lang="en-US" sz="3200" b="1" dirty="0">
                <a:solidFill>
                  <a:schemeClr val="bg1"/>
                </a:solidFill>
              </a:rPr>
              <a:t>Name: Amr Essam                         ID: 46543</a:t>
            </a:r>
          </a:p>
          <a:p>
            <a:pPr algn="l"/>
            <a:r>
              <a:rPr lang="en-US" sz="3200" b="1" dirty="0">
                <a:solidFill>
                  <a:schemeClr val="bg1"/>
                </a:solidFill>
              </a:rPr>
              <a:t>Name: Ahmed </a:t>
            </a:r>
            <a:r>
              <a:rPr lang="en-US" sz="3200" b="1" dirty="0" err="1">
                <a:solidFill>
                  <a:schemeClr val="bg1"/>
                </a:solidFill>
              </a:rPr>
              <a:t>Madeh</a:t>
            </a:r>
            <a:r>
              <a:rPr lang="en-US" sz="3200" b="1" dirty="0">
                <a:solidFill>
                  <a:schemeClr val="bg1"/>
                </a:solidFill>
              </a:rPr>
              <a:t>                  ID:40033</a:t>
            </a:r>
          </a:p>
          <a:p>
            <a:pPr algn="l"/>
            <a:r>
              <a:rPr lang="en-US" sz="3200" b="1" dirty="0">
                <a:solidFill>
                  <a:schemeClr val="bg1"/>
                </a:solidFill>
              </a:rPr>
              <a:t>Name: </a:t>
            </a:r>
            <a:r>
              <a:rPr lang="en-US" sz="3200" b="1" dirty="0" err="1">
                <a:solidFill>
                  <a:schemeClr val="bg1"/>
                </a:solidFill>
              </a:rPr>
              <a:t>mohamd</a:t>
            </a:r>
            <a:r>
              <a:rPr lang="en-US" sz="3200" b="1" dirty="0">
                <a:solidFill>
                  <a:schemeClr val="bg1"/>
                </a:solidFill>
              </a:rPr>
              <a:t> </a:t>
            </a:r>
            <a:r>
              <a:rPr lang="en-US" sz="3200" b="1" dirty="0" err="1">
                <a:solidFill>
                  <a:schemeClr val="bg1"/>
                </a:solidFill>
              </a:rPr>
              <a:t>omar</a:t>
            </a:r>
            <a:r>
              <a:rPr lang="en-US" sz="3200" b="1" dirty="0">
                <a:solidFill>
                  <a:schemeClr val="bg1"/>
                </a:solidFill>
              </a:rPr>
              <a:t>                  ID: 58686</a:t>
            </a:r>
            <a:endParaRPr lang="ar-EG" sz="3200" b="1" dirty="0">
              <a:solidFill>
                <a:schemeClr val="bg1"/>
              </a:solidFill>
            </a:endParaRPr>
          </a:p>
        </p:txBody>
      </p:sp>
    </p:spTree>
    <p:extLst>
      <p:ext uri="{BB962C8B-B14F-4D97-AF65-F5344CB8AC3E}">
        <p14:creationId xmlns:p14="http://schemas.microsoft.com/office/powerpoint/2010/main" val="275345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CAF1-7DAA-4291-947C-6173D4AC6C64}"/>
              </a:ext>
            </a:extLst>
          </p:cNvPr>
          <p:cNvSpPr>
            <a:spLocks noGrp="1"/>
          </p:cNvSpPr>
          <p:nvPr>
            <p:ph type="title"/>
          </p:nvPr>
        </p:nvSpPr>
        <p:spPr/>
        <p:txBody>
          <a:bodyPr/>
          <a:lstStyle/>
          <a:p>
            <a:r>
              <a:rPr lang="en-US" b="1" dirty="0">
                <a:solidFill>
                  <a:srgbClr val="FF0000"/>
                </a:solidFill>
              </a:rPr>
              <a:t>Bluetooth module Hc-05</a:t>
            </a:r>
            <a:endParaRPr lang="ar-EG" b="1" dirty="0">
              <a:solidFill>
                <a:srgbClr val="FF0000"/>
              </a:solidFill>
            </a:endParaRPr>
          </a:p>
        </p:txBody>
      </p:sp>
      <p:pic>
        <p:nvPicPr>
          <p:cNvPr id="3076" name="Picture 4">
            <a:extLst>
              <a:ext uri="{FF2B5EF4-FFF2-40B4-BE49-F238E27FC236}">
                <a16:creationId xmlns:a16="http://schemas.microsoft.com/office/drawing/2014/main" id="{AF255FB0-7FFB-4FD6-976B-301173C101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8271" y="1863941"/>
            <a:ext cx="6194117"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3F0880D-47E2-4967-9FBE-D501E8D4C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379" y="1863941"/>
            <a:ext cx="52387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96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5647-8725-4297-AF17-EFCDA75CFE19}"/>
              </a:ext>
            </a:extLst>
          </p:cNvPr>
          <p:cNvSpPr>
            <a:spLocks noGrp="1"/>
          </p:cNvSpPr>
          <p:nvPr>
            <p:ph type="title"/>
          </p:nvPr>
        </p:nvSpPr>
        <p:spPr>
          <a:xfrm>
            <a:off x="727968" y="365125"/>
            <a:ext cx="10387707" cy="777875"/>
          </a:xfrm>
        </p:spPr>
        <p:txBody>
          <a:bodyPr>
            <a:normAutofit fontScale="90000"/>
          </a:bodyPr>
          <a:lstStyle/>
          <a:p>
            <a:br>
              <a:rPr lang="en-US" b="0" i="0" dirty="0">
                <a:solidFill>
                  <a:srgbClr val="C62020"/>
                </a:solidFill>
                <a:effectLst/>
                <a:latin typeface="-apple-system"/>
              </a:rPr>
            </a:br>
            <a:r>
              <a:rPr lang="en-US" b="1" dirty="0">
                <a:solidFill>
                  <a:srgbClr val="C62020"/>
                </a:solidFill>
                <a:latin typeface="-apple-system"/>
              </a:rPr>
              <a:t>Pin Configuration :</a:t>
            </a:r>
            <a:br>
              <a:rPr lang="en-US" dirty="0"/>
            </a:br>
            <a:endParaRPr lang="ar-EG" dirty="0"/>
          </a:p>
        </p:txBody>
      </p:sp>
      <p:graphicFrame>
        <p:nvGraphicFramePr>
          <p:cNvPr id="4" name="Table 4">
            <a:extLst>
              <a:ext uri="{FF2B5EF4-FFF2-40B4-BE49-F238E27FC236}">
                <a16:creationId xmlns:a16="http://schemas.microsoft.com/office/drawing/2014/main" id="{7EB65196-E793-400E-B01D-1B63263FE0FA}"/>
              </a:ext>
            </a:extLst>
          </p:cNvPr>
          <p:cNvGraphicFramePr>
            <a:graphicFrameLocks noGrp="1"/>
          </p:cNvGraphicFramePr>
          <p:nvPr>
            <p:ph idx="1"/>
            <p:extLst>
              <p:ext uri="{D42A27DB-BD31-4B8C-83A1-F6EECF244321}">
                <p14:modId xmlns:p14="http://schemas.microsoft.com/office/powerpoint/2010/main" val="2485008326"/>
              </p:ext>
            </p:extLst>
          </p:nvPr>
        </p:nvGraphicFramePr>
        <p:xfrm>
          <a:off x="727968" y="1034177"/>
          <a:ext cx="10625832" cy="5754052"/>
        </p:xfrm>
        <a:graphic>
          <a:graphicData uri="http://schemas.openxmlformats.org/drawingml/2006/table">
            <a:tbl>
              <a:tblPr rtl="1" firstRow="1" bandRow="1">
                <a:tableStyleId>{5C22544A-7EE6-4342-B048-85BDC9FD1C3A}</a:tableStyleId>
              </a:tblPr>
              <a:tblGrid>
                <a:gridCol w="6799555">
                  <a:extLst>
                    <a:ext uri="{9D8B030D-6E8A-4147-A177-3AD203B41FA5}">
                      <a16:colId xmlns:a16="http://schemas.microsoft.com/office/drawing/2014/main" val="857590865"/>
                    </a:ext>
                  </a:extLst>
                </a:gridCol>
                <a:gridCol w="2343705">
                  <a:extLst>
                    <a:ext uri="{9D8B030D-6E8A-4147-A177-3AD203B41FA5}">
                      <a16:colId xmlns:a16="http://schemas.microsoft.com/office/drawing/2014/main" val="1869627482"/>
                    </a:ext>
                  </a:extLst>
                </a:gridCol>
                <a:gridCol w="1482572">
                  <a:extLst>
                    <a:ext uri="{9D8B030D-6E8A-4147-A177-3AD203B41FA5}">
                      <a16:colId xmlns:a16="http://schemas.microsoft.com/office/drawing/2014/main" val="3787984621"/>
                    </a:ext>
                  </a:extLst>
                </a:gridCol>
              </a:tblGrid>
              <a:tr h="667446">
                <a:tc>
                  <a:txBody>
                    <a:bodyPr/>
                    <a:lstStyle/>
                    <a:p>
                      <a:pPr rtl="1"/>
                      <a:r>
                        <a:rPr lang="en-US" dirty="0"/>
                        <a:t>DESCRIPTION </a:t>
                      </a:r>
                      <a:endParaRPr lang="ar-EG" dirty="0"/>
                    </a:p>
                  </a:txBody>
                  <a:tcPr/>
                </a:tc>
                <a:tc>
                  <a:txBody>
                    <a:bodyPr/>
                    <a:lstStyle/>
                    <a:p>
                      <a:pPr rtl="1"/>
                      <a:r>
                        <a:rPr lang="en-US" dirty="0"/>
                        <a:t>PIN NAME </a:t>
                      </a:r>
                      <a:endParaRPr lang="ar-EG" dirty="0"/>
                    </a:p>
                  </a:txBody>
                  <a:tcPr/>
                </a:tc>
                <a:tc>
                  <a:txBody>
                    <a:bodyPr/>
                    <a:lstStyle/>
                    <a:p>
                      <a:pPr rtl="1"/>
                      <a:r>
                        <a:rPr lang="en-US" dirty="0"/>
                        <a:t>PIN NUMBER </a:t>
                      </a:r>
                    </a:p>
                  </a:txBody>
                  <a:tcPr/>
                </a:tc>
                <a:extLst>
                  <a:ext uri="{0D108BD9-81ED-4DB2-BD59-A6C34878D82A}">
                    <a16:rowId xmlns:a16="http://schemas.microsoft.com/office/drawing/2014/main" val="3617156314"/>
                  </a:ext>
                </a:extLst>
              </a:tr>
              <a:tr h="610266">
                <a:tc>
                  <a:txBody>
                    <a:bodyPr/>
                    <a:lstStyle/>
                    <a:p>
                      <a:pPr rtl="1"/>
                      <a:r>
                        <a:rPr lang="en-US" sz="1800" b="0" i="0" kern="1200" dirty="0">
                          <a:solidFill>
                            <a:schemeClr val="dk1"/>
                          </a:solidFill>
                          <a:effectLst/>
                          <a:latin typeface="+mn-lt"/>
                          <a:ea typeface="+mn-ea"/>
                          <a:cs typeface="+mn-cs"/>
                        </a:rPr>
                        <a:t>This pin is used to toggle between Data Mode (set low) and AT command mode (set high). By default it is in Data mode</a:t>
                      </a:r>
                      <a:endParaRPr lang="ar-EG" dirty="0"/>
                    </a:p>
                  </a:txBody>
                  <a:tcPr/>
                </a:tc>
                <a:tc>
                  <a:txBody>
                    <a:bodyPr/>
                    <a:lstStyle/>
                    <a:p>
                      <a:pPr rtl="1"/>
                      <a:r>
                        <a:rPr lang="en-US" dirty="0"/>
                        <a:t>ENABLE KEY </a:t>
                      </a:r>
                      <a:endParaRPr lang="ar-EG" dirty="0"/>
                    </a:p>
                  </a:txBody>
                  <a:tcPr/>
                </a:tc>
                <a:tc>
                  <a:txBody>
                    <a:bodyPr/>
                    <a:lstStyle/>
                    <a:p>
                      <a:pPr rtl="1"/>
                      <a:r>
                        <a:rPr lang="en-US" dirty="0"/>
                        <a:t>1</a:t>
                      </a:r>
                      <a:endParaRPr lang="ar-EG" dirty="0"/>
                    </a:p>
                  </a:txBody>
                  <a:tcPr/>
                </a:tc>
                <a:extLst>
                  <a:ext uri="{0D108BD9-81ED-4DB2-BD59-A6C34878D82A}">
                    <a16:rowId xmlns:a16="http://schemas.microsoft.com/office/drawing/2014/main" val="3513907120"/>
                  </a:ext>
                </a:extLst>
              </a:tr>
              <a:tr h="531623">
                <a:tc>
                  <a:txBody>
                    <a:bodyPr/>
                    <a:lstStyle/>
                    <a:p>
                      <a:pPr rtl="1"/>
                      <a:r>
                        <a:rPr lang="en-US" sz="1800" b="0" i="0" kern="1200" dirty="0">
                          <a:solidFill>
                            <a:schemeClr val="dk1"/>
                          </a:solidFill>
                          <a:effectLst/>
                          <a:latin typeface="+mn-lt"/>
                          <a:ea typeface="+mn-ea"/>
                          <a:cs typeface="+mn-cs"/>
                        </a:rPr>
                        <a:t>Powers the module. Connect to +5V Supply voltage</a:t>
                      </a:r>
                      <a:endParaRPr lang="ar-EG" dirty="0"/>
                    </a:p>
                  </a:txBody>
                  <a:tcPr/>
                </a:tc>
                <a:tc>
                  <a:txBody>
                    <a:bodyPr/>
                    <a:lstStyle/>
                    <a:p>
                      <a:pPr rtl="1"/>
                      <a:r>
                        <a:rPr lang="en-US" dirty="0" err="1"/>
                        <a:t>Vcc</a:t>
                      </a:r>
                      <a:endParaRPr lang="ar-EG" dirty="0"/>
                    </a:p>
                  </a:txBody>
                  <a:tcPr/>
                </a:tc>
                <a:tc>
                  <a:txBody>
                    <a:bodyPr/>
                    <a:lstStyle/>
                    <a:p>
                      <a:pPr rtl="1"/>
                      <a:r>
                        <a:rPr lang="en-US" dirty="0"/>
                        <a:t>2</a:t>
                      </a:r>
                      <a:endParaRPr lang="ar-EG" dirty="0"/>
                    </a:p>
                  </a:txBody>
                  <a:tcPr/>
                </a:tc>
                <a:extLst>
                  <a:ext uri="{0D108BD9-81ED-4DB2-BD59-A6C34878D82A}">
                    <a16:rowId xmlns:a16="http://schemas.microsoft.com/office/drawing/2014/main" val="2418520402"/>
                  </a:ext>
                </a:extLst>
              </a:tr>
              <a:tr h="531623">
                <a:tc>
                  <a:txBody>
                    <a:bodyPr/>
                    <a:lstStyle/>
                    <a:p>
                      <a:pPr rtl="1"/>
                      <a:r>
                        <a:rPr lang="en-US" sz="1800" b="0" i="0" kern="1200" dirty="0">
                          <a:solidFill>
                            <a:schemeClr val="dk1"/>
                          </a:solidFill>
                          <a:effectLst/>
                          <a:latin typeface="+mn-lt"/>
                          <a:ea typeface="+mn-ea"/>
                          <a:cs typeface="+mn-cs"/>
                        </a:rPr>
                        <a:t>Ground pin of module, connect to system ground.</a:t>
                      </a:r>
                      <a:endParaRPr lang="ar-EG" dirty="0"/>
                    </a:p>
                  </a:txBody>
                  <a:tcPr/>
                </a:tc>
                <a:tc>
                  <a:txBody>
                    <a:bodyPr/>
                    <a:lstStyle/>
                    <a:p>
                      <a:pPr rtl="1"/>
                      <a:r>
                        <a:rPr lang="en-US" dirty="0"/>
                        <a:t>Ground</a:t>
                      </a:r>
                      <a:endParaRPr lang="ar-EG" dirty="0"/>
                    </a:p>
                  </a:txBody>
                  <a:tcPr/>
                </a:tc>
                <a:tc>
                  <a:txBody>
                    <a:bodyPr/>
                    <a:lstStyle/>
                    <a:p>
                      <a:pPr rtl="1"/>
                      <a:r>
                        <a:rPr lang="en-US" dirty="0"/>
                        <a:t>3</a:t>
                      </a:r>
                      <a:endParaRPr lang="ar-EG" dirty="0"/>
                    </a:p>
                  </a:txBody>
                  <a:tcPr/>
                </a:tc>
                <a:extLst>
                  <a:ext uri="{0D108BD9-81ED-4DB2-BD59-A6C34878D82A}">
                    <a16:rowId xmlns:a16="http://schemas.microsoft.com/office/drawing/2014/main" val="982734755"/>
                  </a:ext>
                </a:extLst>
              </a:tr>
              <a:tr h="610266">
                <a:tc>
                  <a:txBody>
                    <a:bodyPr/>
                    <a:lstStyle/>
                    <a:p>
                      <a:pPr rtl="1"/>
                      <a:r>
                        <a:rPr lang="en-US" sz="1800" b="0" i="0" kern="1200" dirty="0">
                          <a:solidFill>
                            <a:schemeClr val="dk1"/>
                          </a:solidFill>
                          <a:effectLst/>
                          <a:latin typeface="+mn-lt"/>
                          <a:ea typeface="+mn-ea"/>
                          <a:cs typeface="+mn-cs"/>
                        </a:rPr>
                        <a:t>Transmits Serial Data. Everything received via Bluetooth will be given out by this pin as serial data.</a:t>
                      </a:r>
                      <a:endParaRPr lang="ar-EG" dirty="0"/>
                    </a:p>
                  </a:txBody>
                  <a:tcPr/>
                </a:tc>
                <a:tc>
                  <a:txBody>
                    <a:bodyPr/>
                    <a:lstStyle/>
                    <a:p>
                      <a:pPr rtl="1"/>
                      <a:r>
                        <a:rPr lang="en-US" dirty="0"/>
                        <a:t>TX </a:t>
                      </a:r>
                    </a:p>
                    <a:p>
                      <a:pPr rtl="1"/>
                      <a:r>
                        <a:rPr lang="en-US" dirty="0"/>
                        <a:t>TRANSMITTER</a:t>
                      </a:r>
                      <a:endParaRPr lang="ar-EG" dirty="0"/>
                    </a:p>
                  </a:txBody>
                  <a:tcPr/>
                </a:tc>
                <a:tc>
                  <a:txBody>
                    <a:bodyPr/>
                    <a:lstStyle/>
                    <a:p>
                      <a:pPr rtl="1"/>
                      <a:r>
                        <a:rPr lang="en-US" dirty="0"/>
                        <a:t>4</a:t>
                      </a:r>
                      <a:endParaRPr lang="ar-EG" dirty="0"/>
                    </a:p>
                  </a:txBody>
                  <a:tcPr/>
                </a:tc>
                <a:extLst>
                  <a:ext uri="{0D108BD9-81ED-4DB2-BD59-A6C34878D82A}">
                    <a16:rowId xmlns:a16="http://schemas.microsoft.com/office/drawing/2014/main" val="724560890"/>
                  </a:ext>
                </a:extLst>
              </a:tr>
              <a:tr h="610266">
                <a:tc>
                  <a:txBody>
                    <a:bodyPr/>
                    <a:lstStyle/>
                    <a:p>
                      <a:pPr rtl="1"/>
                      <a:r>
                        <a:rPr lang="en-US" sz="1800" b="0" i="0" kern="1200" dirty="0">
                          <a:solidFill>
                            <a:schemeClr val="dk1"/>
                          </a:solidFill>
                          <a:effectLst/>
                          <a:latin typeface="+mn-lt"/>
                          <a:ea typeface="+mn-ea"/>
                          <a:cs typeface="+mn-cs"/>
                        </a:rPr>
                        <a:t>Receive Serial Data. Every serial data given to this pin will be broadcasted via Bluetooth</a:t>
                      </a:r>
                      <a:endParaRPr lang="ar-EG" dirty="0"/>
                    </a:p>
                  </a:txBody>
                  <a:tcPr/>
                </a:tc>
                <a:tc>
                  <a:txBody>
                    <a:bodyPr/>
                    <a:lstStyle/>
                    <a:p>
                      <a:pPr rtl="1"/>
                      <a:r>
                        <a:rPr lang="en-US" dirty="0"/>
                        <a:t>RX </a:t>
                      </a:r>
                    </a:p>
                    <a:p>
                      <a:pPr rtl="1"/>
                      <a:r>
                        <a:rPr lang="en-US" dirty="0"/>
                        <a:t>RECEIVER</a:t>
                      </a:r>
                      <a:endParaRPr lang="ar-EG" dirty="0"/>
                    </a:p>
                  </a:txBody>
                  <a:tcPr/>
                </a:tc>
                <a:tc>
                  <a:txBody>
                    <a:bodyPr/>
                    <a:lstStyle/>
                    <a:p>
                      <a:pPr rtl="1"/>
                      <a:r>
                        <a:rPr lang="en-US" dirty="0"/>
                        <a:t>5</a:t>
                      </a:r>
                      <a:endParaRPr lang="ar-EG" dirty="0"/>
                    </a:p>
                  </a:txBody>
                  <a:tcPr/>
                </a:tc>
                <a:extLst>
                  <a:ext uri="{0D108BD9-81ED-4DB2-BD59-A6C34878D82A}">
                    <a16:rowId xmlns:a16="http://schemas.microsoft.com/office/drawing/2014/main" val="1432780645"/>
                  </a:ext>
                </a:extLst>
              </a:tr>
              <a:tr h="610266">
                <a:tc>
                  <a:txBody>
                    <a:bodyPr/>
                    <a:lstStyle/>
                    <a:p>
                      <a:pPr rtl="1"/>
                      <a:r>
                        <a:rPr lang="en-US" sz="1800" b="0" i="0" kern="1200" dirty="0">
                          <a:solidFill>
                            <a:schemeClr val="dk1"/>
                          </a:solidFill>
                          <a:effectLst/>
                          <a:latin typeface="+mn-lt"/>
                          <a:ea typeface="+mn-ea"/>
                          <a:cs typeface="+mn-cs"/>
                        </a:rPr>
                        <a:t>The state pin is connected to on board LED, it can be used as a feedback to check if Bluetooth is working properly.</a:t>
                      </a:r>
                      <a:endParaRPr lang="ar-EG" dirty="0"/>
                    </a:p>
                  </a:txBody>
                  <a:tcPr/>
                </a:tc>
                <a:tc>
                  <a:txBody>
                    <a:bodyPr/>
                    <a:lstStyle/>
                    <a:p>
                      <a:pPr rtl="1"/>
                      <a:r>
                        <a:rPr lang="en-US" dirty="0"/>
                        <a:t>STATE</a:t>
                      </a:r>
                      <a:endParaRPr lang="ar-EG" dirty="0"/>
                    </a:p>
                  </a:txBody>
                  <a:tcPr/>
                </a:tc>
                <a:tc>
                  <a:txBody>
                    <a:bodyPr/>
                    <a:lstStyle/>
                    <a:p>
                      <a:pPr rtl="1"/>
                      <a:r>
                        <a:rPr lang="en-US" dirty="0"/>
                        <a:t>6</a:t>
                      </a:r>
                      <a:endParaRPr lang="ar-EG" dirty="0"/>
                    </a:p>
                  </a:txBody>
                  <a:tcPr/>
                </a:tc>
                <a:extLst>
                  <a:ext uri="{0D108BD9-81ED-4DB2-BD59-A6C34878D82A}">
                    <a16:rowId xmlns:a16="http://schemas.microsoft.com/office/drawing/2014/main" val="3891679804"/>
                  </a:ext>
                </a:extLst>
              </a:tr>
              <a:tr h="1394893">
                <a:tc>
                  <a:txBody>
                    <a:bodyPr/>
                    <a:lstStyle/>
                    <a:p>
                      <a:r>
                        <a:rPr lang="en-US" sz="1800" b="0" i="0" kern="1200" dirty="0">
                          <a:solidFill>
                            <a:schemeClr val="dk1"/>
                          </a:solidFill>
                          <a:effectLst/>
                          <a:latin typeface="+mn-lt"/>
                          <a:ea typeface="+mn-ea"/>
                          <a:cs typeface="+mn-cs"/>
                        </a:rPr>
                        <a:t>Indicates the status of Module</a:t>
                      </a:r>
                    </a:p>
                    <a:p>
                      <a:r>
                        <a:rPr lang="en-US" sz="1800" b="0" i="0" kern="1200" dirty="0">
                          <a:solidFill>
                            <a:schemeClr val="dk1"/>
                          </a:solidFill>
                          <a:effectLst/>
                          <a:latin typeface="+mn-lt"/>
                          <a:ea typeface="+mn-ea"/>
                          <a:cs typeface="+mn-cs"/>
                        </a:rPr>
                        <a:t>Blink once in 2 sec: Module has entered Command Mode</a:t>
                      </a:r>
                    </a:p>
                    <a:p>
                      <a:r>
                        <a:rPr lang="en-US" sz="1800" b="0" i="0" kern="1200" dirty="0">
                          <a:solidFill>
                            <a:schemeClr val="dk1"/>
                          </a:solidFill>
                          <a:effectLst/>
                          <a:latin typeface="+mn-lt"/>
                          <a:ea typeface="+mn-ea"/>
                          <a:cs typeface="+mn-cs"/>
                        </a:rPr>
                        <a:t>Repeated Blinking: Waiting for connection in Data Mode</a:t>
                      </a:r>
                    </a:p>
                    <a:p>
                      <a:r>
                        <a:rPr lang="en-US" sz="1800" b="0" i="0" kern="1200" dirty="0">
                          <a:solidFill>
                            <a:schemeClr val="dk1"/>
                          </a:solidFill>
                          <a:effectLst/>
                          <a:latin typeface="+mn-lt"/>
                          <a:ea typeface="+mn-ea"/>
                          <a:cs typeface="+mn-cs"/>
                        </a:rPr>
                        <a:t>Blink twice in 1 sec: Connection successful in Data Mode</a:t>
                      </a:r>
                    </a:p>
                    <a:p>
                      <a:pPr rtl="1"/>
                      <a:endParaRPr lang="en-US" dirty="0"/>
                    </a:p>
                  </a:txBody>
                  <a:tcPr/>
                </a:tc>
                <a:tc>
                  <a:txBody>
                    <a:bodyPr/>
                    <a:lstStyle/>
                    <a:p>
                      <a:pPr rtl="1"/>
                      <a:r>
                        <a:rPr lang="en-US" dirty="0"/>
                        <a:t>LED</a:t>
                      </a:r>
                      <a:endParaRPr lang="ar-EG" dirty="0"/>
                    </a:p>
                  </a:txBody>
                  <a:tcPr/>
                </a:tc>
                <a:tc>
                  <a:txBody>
                    <a:bodyPr/>
                    <a:lstStyle/>
                    <a:p>
                      <a:pPr rtl="1"/>
                      <a:r>
                        <a:rPr lang="en-US" dirty="0"/>
                        <a:t>7</a:t>
                      </a:r>
                      <a:endParaRPr lang="ar-EG" dirty="0"/>
                    </a:p>
                  </a:txBody>
                  <a:tcPr/>
                </a:tc>
                <a:extLst>
                  <a:ext uri="{0D108BD9-81ED-4DB2-BD59-A6C34878D82A}">
                    <a16:rowId xmlns:a16="http://schemas.microsoft.com/office/drawing/2014/main" val="4063395071"/>
                  </a:ext>
                </a:extLst>
              </a:tr>
            </a:tbl>
          </a:graphicData>
        </a:graphic>
      </p:graphicFrame>
    </p:spTree>
    <p:extLst>
      <p:ext uri="{BB962C8B-B14F-4D97-AF65-F5344CB8AC3E}">
        <p14:creationId xmlns:p14="http://schemas.microsoft.com/office/powerpoint/2010/main" val="423666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B1322-BF6E-4420-BB48-9760C89BE800}"/>
              </a:ext>
            </a:extLst>
          </p:cNvPr>
          <p:cNvSpPr>
            <a:spLocks noGrp="1"/>
          </p:cNvSpPr>
          <p:nvPr>
            <p:ph type="title"/>
          </p:nvPr>
        </p:nvSpPr>
        <p:spPr/>
        <p:txBody>
          <a:bodyPr/>
          <a:lstStyle/>
          <a:p>
            <a:r>
              <a:rPr lang="en-US" dirty="0"/>
              <a:t>Bluetooth module Hc-05			</a:t>
            </a:r>
            <a:endParaRPr lang="ar-EG" dirty="0"/>
          </a:p>
        </p:txBody>
      </p:sp>
      <p:sp>
        <p:nvSpPr>
          <p:cNvPr id="3" name="Content Placeholder 2">
            <a:extLst>
              <a:ext uri="{FF2B5EF4-FFF2-40B4-BE49-F238E27FC236}">
                <a16:creationId xmlns:a16="http://schemas.microsoft.com/office/drawing/2014/main" id="{BB325788-2FB6-4A56-A5DE-CE1AB2074E00}"/>
              </a:ext>
            </a:extLst>
          </p:cNvPr>
          <p:cNvSpPr>
            <a:spLocks noGrp="1"/>
          </p:cNvSpPr>
          <p:nvPr>
            <p:ph idx="1"/>
          </p:nvPr>
        </p:nvSpPr>
        <p:spPr/>
        <p:txBody>
          <a:bodyPr>
            <a:normAutofit/>
          </a:bodyPr>
          <a:lstStyle/>
          <a:p>
            <a:r>
              <a:rPr lang="en-US" dirty="0"/>
              <a:t>We will use it to communicate with mobile app to send notifications to user and receive command</a:t>
            </a:r>
          </a:p>
          <a:p>
            <a:pPr marL="0" indent="0">
              <a:buNone/>
            </a:pPr>
            <a:endParaRPr lang="ar-EG" dirty="0"/>
          </a:p>
        </p:txBody>
      </p:sp>
    </p:spTree>
    <p:extLst>
      <p:ext uri="{BB962C8B-B14F-4D97-AF65-F5344CB8AC3E}">
        <p14:creationId xmlns:p14="http://schemas.microsoft.com/office/powerpoint/2010/main" val="92120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A5E4-7797-4941-B7EA-06A4C0A88F91}"/>
              </a:ext>
            </a:extLst>
          </p:cNvPr>
          <p:cNvSpPr>
            <a:spLocks noGrp="1"/>
          </p:cNvSpPr>
          <p:nvPr>
            <p:ph type="title"/>
          </p:nvPr>
        </p:nvSpPr>
        <p:spPr/>
        <p:txBody>
          <a:bodyPr/>
          <a:lstStyle/>
          <a:p>
            <a:r>
              <a:rPr lang="en-US" b="1" dirty="0">
                <a:solidFill>
                  <a:srgbClr val="FF0000"/>
                </a:solidFill>
              </a:rPr>
              <a:t>HOW TO USE BLUETOOTH MODULE :</a:t>
            </a:r>
            <a:endParaRPr lang="ar-EG" b="1" dirty="0">
              <a:solidFill>
                <a:srgbClr val="FF0000"/>
              </a:solidFill>
            </a:endParaRPr>
          </a:p>
        </p:txBody>
      </p:sp>
      <p:sp>
        <p:nvSpPr>
          <p:cNvPr id="3" name="Content Placeholder 2">
            <a:extLst>
              <a:ext uri="{FF2B5EF4-FFF2-40B4-BE49-F238E27FC236}">
                <a16:creationId xmlns:a16="http://schemas.microsoft.com/office/drawing/2014/main" id="{0A07FBB2-C56C-47C3-91D2-5A016085F24D}"/>
              </a:ext>
            </a:extLst>
          </p:cNvPr>
          <p:cNvSpPr>
            <a:spLocks noGrp="1"/>
          </p:cNvSpPr>
          <p:nvPr>
            <p:ph idx="1"/>
          </p:nvPr>
        </p:nvSpPr>
        <p:spPr/>
        <p:txBody>
          <a:bodyPr/>
          <a:lstStyle/>
          <a:p>
            <a:pPr algn="just"/>
            <a:r>
              <a:rPr lang="en-US" b="0" i="0" dirty="0">
                <a:solidFill>
                  <a:srgbClr val="212529"/>
                </a:solidFill>
                <a:effectLst/>
                <a:latin typeface="-apple-system"/>
              </a:rPr>
              <a:t>The </a:t>
            </a:r>
            <a:r>
              <a:rPr lang="en-US" b="1" i="0" dirty="0">
                <a:solidFill>
                  <a:srgbClr val="212529"/>
                </a:solidFill>
                <a:effectLst/>
                <a:latin typeface="-apple-system"/>
              </a:rPr>
              <a:t>HC-05</a:t>
            </a:r>
            <a:r>
              <a:rPr lang="en-US" b="0" i="0" dirty="0">
                <a:solidFill>
                  <a:srgbClr val="212529"/>
                </a:solidFill>
                <a:effectLst/>
                <a:latin typeface="-apple-system"/>
              </a:rPr>
              <a:t> has two operating modes, one is the Data mode in which it can send and receive data from other Bluetooth devices and the other is the AT Command mode where the default device settings can be changed. We can operate the device in either of these two modes by using the key pin as explained in the pin description.</a:t>
            </a:r>
          </a:p>
          <a:p>
            <a:pPr algn="just"/>
            <a:r>
              <a:rPr lang="en-US" b="0" i="0" dirty="0">
                <a:solidFill>
                  <a:srgbClr val="212529"/>
                </a:solidFill>
                <a:effectLst/>
                <a:latin typeface="-apple-system"/>
              </a:rPr>
              <a:t>It is very easy to pair the HC-05 module with microcontrollers because it operates using the Serial Port Protocol (SPP). Simply power the module with +5V and connect the Rx pin of the module to the Tx of MCU and Tx pin of module to Rx of MCU as shown in the figure below</a:t>
            </a:r>
          </a:p>
          <a:p>
            <a:endParaRPr lang="ar-EG" dirty="0"/>
          </a:p>
        </p:txBody>
      </p:sp>
    </p:spTree>
    <p:extLst>
      <p:ext uri="{BB962C8B-B14F-4D97-AF65-F5344CB8AC3E}">
        <p14:creationId xmlns:p14="http://schemas.microsoft.com/office/powerpoint/2010/main" val="106542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E15A-C8E8-40D6-AD83-75D3257E9CAD}"/>
              </a:ext>
            </a:extLst>
          </p:cNvPr>
          <p:cNvSpPr>
            <a:spLocks noGrp="1"/>
          </p:cNvSpPr>
          <p:nvPr>
            <p:ph type="title"/>
          </p:nvPr>
        </p:nvSpPr>
        <p:spPr/>
        <p:txBody>
          <a:bodyPr/>
          <a:lstStyle/>
          <a:p>
            <a:r>
              <a:rPr lang="en-US" dirty="0"/>
              <a:t>Relay module </a:t>
            </a:r>
            <a:endParaRPr lang="ar-EG" dirty="0"/>
          </a:p>
        </p:txBody>
      </p:sp>
      <p:pic>
        <p:nvPicPr>
          <p:cNvPr id="1028" name="Picture 4">
            <a:extLst>
              <a:ext uri="{FF2B5EF4-FFF2-40B4-BE49-F238E27FC236}">
                <a16:creationId xmlns:a16="http://schemas.microsoft.com/office/drawing/2014/main" id="{B64E07F6-220B-47E7-B9C3-E84227ADF6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4338" y="1825625"/>
            <a:ext cx="88157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B7AB-E89E-4DE7-9ECB-CDAAB36E15F2}"/>
              </a:ext>
            </a:extLst>
          </p:cNvPr>
          <p:cNvSpPr>
            <a:spLocks noGrp="1"/>
          </p:cNvSpPr>
          <p:nvPr>
            <p:ph type="title"/>
          </p:nvPr>
        </p:nvSpPr>
        <p:spPr/>
        <p:txBody>
          <a:bodyPr/>
          <a:lstStyle/>
          <a:p>
            <a:r>
              <a:rPr lang="en-US" b="1" dirty="0">
                <a:solidFill>
                  <a:srgbClr val="FF0000"/>
                </a:solidFill>
              </a:rPr>
              <a:t>Relay module: </a:t>
            </a:r>
            <a:endParaRPr lang="ar-EG" b="1" dirty="0">
              <a:solidFill>
                <a:srgbClr val="FF0000"/>
              </a:solidFill>
            </a:endParaRPr>
          </a:p>
        </p:txBody>
      </p:sp>
      <p:sp>
        <p:nvSpPr>
          <p:cNvPr id="3" name="Content Placeholder 2">
            <a:extLst>
              <a:ext uri="{FF2B5EF4-FFF2-40B4-BE49-F238E27FC236}">
                <a16:creationId xmlns:a16="http://schemas.microsoft.com/office/drawing/2014/main" id="{B11A9ACB-2CAF-4D63-9694-D2D90836833C}"/>
              </a:ext>
            </a:extLst>
          </p:cNvPr>
          <p:cNvSpPr>
            <a:spLocks noGrp="1"/>
          </p:cNvSpPr>
          <p:nvPr>
            <p:ph idx="1"/>
          </p:nvPr>
        </p:nvSpPr>
        <p:spPr/>
        <p:txBody>
          <a:bodyPr>
            <a:normAutofit/>
          </a:bodyPr>
          <a:lstStyle/>
          <a:p>
            <a:r>
              <a:rPr lang="en-US" sz="2400" b="0" i="0" dirty="0">
                <a:solidFill>
                  <a:schemeClr val="bg1"/>
                </a:solidFill>
                <a:effectLst/>
                <a:latin typeface="-apple-system"/>
              </a:rPr>
              <a:t>Relay is an electromechanical device that uses an electric current to open or close the contacts of a switch. The single-channel relay module is much more than just a plain relay, it comprises of components that make switching and connection easier and act as indicators to show if the module is powered and if the relay is active or not.</a:t>
            </a:r>
            <a:endParaRPr lang="ar-EG" sz="2400" dirty="0">
              <a:solidFill>
                <a:schemeClr val="bg1"/>
              </a:solidFill>
            </a:endParaRPr>
          </a:p>
        </p:txBody>
      </p:sp>
    </p:spTree>
    <p:extLst>
      <p:ext uri="{BB962C8B-B14F-4D97-AF65-F5344CB8AC3E}">
        <p14:creationId xmlns:p14="http://schemas.microsoft.com/office/powerpoint/2010/main" val="372110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A72-AC1B-4E22-8E2D-0DFC4406ACB9}"/>
              </a:ext>
            </a:extLst>
          </p:cNvPr>
          <p:cNvSpPr>
            <a:spLocks noGrp="1"/>
          </p:cNvSpPr>
          <p:nvPr>
            <p:ph type="title"/>
          </p:nvPr>
        </p:nvSpPr>
        <p:spPr/>
        <p:txBody>
          <a:bodyPr>
            <a:normAutofit fontScale="90000"/>
          </a:bodyPr>
          <a:lstStyle/>
          <a:p>
            <a:r>
              <a:rPr lang="en-US" b="1" i="0" dirty="0">
                <a:solidFill>
                  <a:srgbClr val="C62020"/>
                </a:solidFill>
                <a:effectLst/>
                <a:latin typeface="-apple-system"/>
              </a:rPr>
              <a:t>Single-Channel Relay Module Pin Description</a:t>
            </a:r>
            <a:br>
              <a:rPr lang="en-US" b="0" i="0" dirty="0">
                <a:solidFill>
                  <a:srgbClr val="C62020"/>
                </a:solidFill>
                <a:effectLst/>
                <a:latin typeface="-apple-system"/>
              </a:rPr>
            </a:br>
            <a:endParaRPr lang="ar-EG" dirty="0"/>
          </a:p>
        </p:txBody>
      </p:sp>
      <p:graphicFrame>
        <p:nvGraphicFramePr>
          <p:cNvPr id="4" name="Table 4">
            <a:extLst>
              <a:ext uri="{FF2B5EF4-FFF2-40B4-BE49-F238E27FC236}">
                <a16:creationId xmlns:a16="http://schemas.microsoft.com/office/drawing/2014/main" id="{F8D3B4E5-FD37-4FD1-B85C-6C17A1863DB0}"/>
              </a:ext>
            </a:extLst>
          </p:cNvPr>
          <p:cNvGraphicFramePr>
            <a:graphicFrameLocks noGrp="1"/>
          </p:cNvGraphicFramePr>
          <p:nvPr>
            <p:ph idx="1"/>
            <p:extLst>
              <p:ext uri="{D42A27DB-BD31-4B8C-83A1-F6EECF244321}">
                <p14:modId xmlns:p14="http://schemas.microsoft.com/office/powerpoint/2010/main" val="4017474352"/>
              </p:ext>
            </p:extLst>
          </p:nvPr>
        </p:nvGraphicFramePr>
        <p:xfrm>
          <a:off x="1103316" y="2052638"/>
          <a:ext cx="8947147" cy="4447660"/>
        </p:xfrm>
        <a:graphic>
          <a:graphicData uri="http://schemas.openxmlformats.org/drawingml/2006/table">
            <a:tbl>
              <a:tblPr rtl="1" firstRow="1" bandRow="1">
                <a:tableStyleId>{5C22544A-7EE6-4342-B048-85BDC9FD1C3A}</a:tableStyleId>
              </a:tblPr>
              <a:tblGrid>
                <a:gridCol w="4433677">
                  <a:extLst>
                    <a:ext uri="{9D8B030D-6E8A-4147-A177-3AD203B41FA5}">
                      <a16:colId xmlns:a16="http://schemas.microsoft.com/office/drawing/2014/main" val="1925889138"/>
                    </a:ext>
                  </a:extLst>
                </a:gridCol>
                <a:gridCol w="2952459">
                  <a:extLst>
                    <a:ext uri="{9D8B030D-6E8A-4147-A177-3AD203B41FA5}">
                      <a16:colId xmlns:a16="http://schemas.microsoft.com/office/drawing/2014/main" val="3338924205"/>
                    </a:ext>
                  </a:extLst>
                </a:gridCol>
                <a:gridCol w="1561011">
                  <a:extLst>
                    <a:ext uri="{9D8B030D-6E8A-4147-A177-3AD203B41FA5}">
                      <a16:colId xmlns:a16="http://schemas.microsoft.com/office/drawing/2014/main" val="2733078578"/>
                    </a:ext>
                  </a:extLst>
                </a:gridCol>
              </a:tblGrid>
              <a:tr h="633500">
                <a:tc>
                  <a:txBody>
                    <a:bodyPr/>
                    <a:lstStyle/>
                    <a:p>
                      <a:pPr rtl="1"/>
                      <a:r>
                        <a:rPr lang="en-US" dirty="0"/>
                        <a:t>DESCRIPTION </a:t>
                      </a:r>
                      <a:endParaRPr lang="ar-EG" dirty="0"/>
                    </a:p>
                  </a:txBody>
                  <a:tcPr marL="77801" marR="77801"/>
                </a:tc>
                <a:tc>
                  <a:txBody>
                    <a:bodyPr/>
                    <a:lstStyle/>
                    <a:p>
                      <a:pPr rtl="1"/>
                      <a:r>
                        <a:rPr lang="en-US" dirty="0"/>
                        <a:t>Pin name </a:t>
                      </a:r>
                      <a:endParaRPr lang="ar-EG" dirty="0"/>
                    </a:p>
                  </a:txBody>
                  <a:tcPr marL="77801" marR="77801"/>
                </a:tc>
                <a:tc>
                  <a:txBody>
                    <a:bodyPr/>
                    <a:lstStyle/>
                    <a:p>
                      <a:pPr rtl="1"/>
                      <a:r>
                        <a:rPr lang="en-US" dirty="0"/>
                        <a:t>Pin number </a:t>
                      </a:r>
                      <a:endParaRPr lang="ar-EG" dirty="0"/>
                    </a:p>
                  </a:txBody>
                  <a:tcPr marL="77801" marR="77801"/>
                </a:tc>
                <a:extLst>
                  <a:ext uri="{0D108BD9-81ED-4DB2-BD59-A6C34878D82A}">
                    <a16:rowId xmlns:a16="http://schemas.microsoft.com/office/drawing/2014/main" val="4091233193"/>
                  </a:ext>
                </a:extLst>
              </a:tr>
              <a:tr h="633500">
                <a:tc>
                  <a:txBody>
                    <a:bodyPr/>
                    <a:lstStyle/>
                    <a:p>
                      <a:pPr rtl="1"/>
                      <a:r>
                        <a:rPr lang="en-US" dirty="0"/>
                        <a:t>Input to activate the relay</a:t>
                      </a:r>
                      <a:endParaRPr lang="ar-EG" dirty="0"/>
                    </a:p>
                  </a:txBody>
                  <a:tcPr marL="77801" marR="77801"/>
                </a:tc>
                <a:tc>
                  <a:txBody>
                    <a:bodyPr/>
                    <a:lstStyle/>
                    <a:p>
                      <a:pPr rtl="1"/>
                      <a:r>
                        <a:rPr lang="en-US" dirty="0"/>
                        <a:t>RELAY TRIGEGER</a:t>
                      </a:r>
                      <a:endParaRPr lang="ar-EG" dirty="0"/>
                    </a:p>
                  </a:txBody>
                  <a:tcPr marL="77801" marR="77801"/>
                </a:tc>
                <a:tc>
                  <a:txBody>
                    <a:bodyPr/>
                    <a:lstStyle/>
                    <a:p>
                      <a:pPr rtl="1"/>
                      <a:r>
                        <a:rPr lang="en-US" dirty="0"/>
                        <a:t>1</a:t>
                      </a:r>
                    </a:p>
                    <a:p>
                      <a:pPr rtl="1"/>
                      <a:endParaRPr lang="en-US" dirty="0"/>
                    </a:p>
                  </a:txBody>
                  <a:tcPr marL="77801" marR="77801"/>
                </a:tc>
                <a:extLst>
                  <a:ext uri="{0D108BD9-81ED-4DB2-BD59-A6C34878D82A}">
                    <a16:rowId xmlns:a16="http://schemas.microsoft.com/office/drawing/2014/main" val="1634343954"/>
                  </a:ext>
                </a:extLst>
              </a:tr>
              <a:tr h="633500">
                <a:tc>
                  <a:txBody>
                    <a:bodyPr/>
                    <a:lstStyle/>
                    <a:p>
                      <a:pPr rtl="1"/>
                      <a:r>
                        <a:rPr lang="en-US" dirty="0"/>
                        <a:t>0v </a:t>
                      </a:r>
                      <a:r>
                        <a:rPr lang="en-US" dirty="0" err="1"/>
                        <a:t>referance</a:t>
                      </a:r>
                      <a:endParaRPr lang="ar-EG" dirty="0"/>
                    </a:p>
                  </a:txBody>
                  <a:tcPr marL="77801" marR="77801"/>
                </a:tc>
                <a:tc>
                  <a:txBody>
                    <a:bodyPr/>
                    <a:lstStyle/>
                    <a:p>
                      <a:pPr rtl="1"/>
                      <a:r>
                        <a:rPr lang="en-US" dirty="0"/>
                        <a:t>GROUND</a:t>
                      </a:r>
                      <a:endParaRPr lang="ar-EG" dirty="0"/>
                    </a:p>
                  </a:txBody>
                  <a:tcPr marL="77801" marR="77801"/>
                </a:tc>
                <a:tc>
                  <a:txBody>
                    <a:bodyPr/>
                    <a:lstStyle/>
                    <a:p>
                      <a:pPr rtl="1"/>
                      <a:r>
                        <a:rPr lang="en-US" dirty="0"/>
                        <a:t>2</a:t>
                      </a:r>
                      <a:endParaRPr lang="ar-EG" dirty="0"/>
                    </a:p>
                  </a:txBody>
                  <a:tcPr marL="77801" marR="77801"/>
                </a:tc>
                <a:extLst>
                  <a:ext uri="{0D108BD9-81ED-4DB2-BD59-A6C34878D82A}">
                    <a16:rowId xmlns:a16="http://schemas.microsoft.com/office/drawing/2014/main" val="2074864186"/>
                  </a:ext>
                </a:extLst>
              </a:tr>
              <a:tr h="633500">
                <a:tc>
                  <a:txBody>
                    <a:bodyPr/>
                    <a:lstStyle/>
                    <a:p>
                      <a:pPr rtl="1"/>
                      <a:r>
                        <a:rPr lang="en-US" dirty="0"/>
                        <a:t>Supply input for powering the relay coil</a:t>
                      </a:r>
                      <a:endParaRPr lang="ar-EG" dirty="0"/>
                    </a:p>
                  </a:txBody>
                  <a:tcPr marL="77801" marR="77801"/>
                </a:tc>
                <a:tc>
                  <a:txBody>
                    <a:bodyPr/>
                    <a:lstStyle/>
                    <a:p>
                      <a:pPr rtl="1"/>
                      <a:r>
                        <a:rPr lang="en-US" dirty="0" err="1"/>
                        <a:t>Vcc</a:t>
                      </a:r>
                      <a:endParaRPr lang="ar-EG" dirty="0"/>
                    </a:p>
                  </a:txBody>
                  <a:tcPr marL="77801" marR="77801"/>
                </a:tc>
                <a:tc>
                  <a:txBody>
                    <a:bodyPr/>
                    <a:lstStyle/>
                    <a:p>
                      <a:pPr rtl="1"/>
                      <a:r>
                        <a:rPr lang="en-US" dirty="0"/>
                        <a:t>3</a:t>
                      </a:r>
                      <a:endParaRPr lang="ar-EG" dirty="0"/>
                    </a:p>
                  </a:txBody>
                  <a:tcPr marL="77801" marR="77801"/>
                </a:tc>
                <a:extLst>
                  <a:ext uri="{0D108BD9-81ED-4DB2-BD59-A6C34878D82A}">
                    <a16:rowId xmlns:a16="http://schemas.microsoft.com/office/drawing/2014/main" val="2183845230"/>
                  </a:ext>
                </a:extLst>
              </a:tr>
              <a:tr h="633500">
                <a:tc>
                  <a:txBody>
                    <a:bodyPr/>
                    <a:lstStyle/>
                    <a:p>
                      <a:pPr rtl="1"/>
                      <a:r>
                        <a:rPr lang="en-US" dirty="0"/>
                        <a:t>Normally open terminal of the relay </a:t>
                      </a:r>
                      <a:endParaRPr lang="ar-EG" dirty="0"/>
                    </a:p>
                  </a:txBody>
                  <a:tcPr marL="77801" marR="77801"/>
                </a:tc>
                <a:tc>
                  <a:txBody>
                    <a:bodyPr/>
                    <a:lstStyle/>
                    <a:p>
                      <a:pPr rtl="1"/>
                      <a:r>
                        <a:rPr lang="en-US" dirty="0"/>
                        <a:t>Normally open </a:t>
                      </a:r>
                      <a:endParaRPr lang="ar-EG" dirty="0"/>
                    </a:p>
                  </a:txBody>
                  <a:tcPr marL="77801" marR="77801"/>
                </a:tc>
                <a:tc>
                  <a:txBody>
                    <a:bodyPr/>
                    <a:lstStyle/>
                    <a:p>
                      <a:pPr rtl="1"/>
                      <a:r>
                        <a:rPr lang="en-US" dirty="0"/>
                        <a:t>4</a:t>
                      </a:r>
                      <a:endParaRPr lang="ar-EG" dirty="0"/>
                    </a:p>
                  </a:txBody>
                  <a:tcPr marL="77801" marR="77801"/>
                </a:tc>
                <a:extLst>
                  <a:ext uri="{0D108BD9-81ED-4DB2-BD59-A6C34878D82A}">
                    <a16:rowId xmlns:a16="http://schemas.microsoft.com/office/drawing/2014/main" val="3421715311"/>
                  </a:ext>
                </a:extLst>
              </a:tr>
              <a:tr h="633500">
                <a:tc>
                  <a:txBody>
                    <a:bodyPr/>
                    <a:lstStyle/>
                    <a:p>
                      <a:pPr rtl="1"/>
                      <a:r>
                        <a:rPr lang="en-US" dirty="0" err="1"/>
                        <a:t>Commen</a:t>
                      </a:r>
                      <a:r>
                        <a:rPr lang="en-US" dirty="0"/>
                        <a:t> terminal of the relay </a:t>
                      </a:r>
                      <a:endParaRPr lang="ar-EG" dirty="0"/>
                    </a:p>
                  </a:txBody>
                  <a:tcPr marL="77801" marR="77801"/>
                </a:tc>
                <a:tc>
                  <a:txBody>
                    <a:bodyPr/>
                    <a:lstStyle/>
                    <a:p>
                      <a:pPr rtl="1"/>
                      <a:r>
                        <a:rPr lang="en-US" dirty="0"/>
                        <a:t>Common </a:t>
                      </a:r>
                      <a:endParaRPr lang="ar-EG" dirty="0"/>
                    </a:p>
                  </a:txBody>
                  <a:tcPr marL="77801" marR="77801"/>
                </a:tc>
                <a:tc>
                  <a:txBody>
                    <a:bodyPr/>
                    <a:lstStyle/>
                    <a:p>
                      <a:pPr rtl="1"/>
                      <a:r>
                        <a:rPr lang="en-US" dirty="0"/>
                        <a:t>5</a:t>
                      </a:r>
                      <a:endParaRPr lang="ar-EG" dirty="0"/>
                    </a:p>
                  </a:txBody>
                  <a:tcPr marL="77801" marR="77801"/>
                </a:tc>
                <a:extLst>
                  <a:ext uri="{0D108BD9-81ED-4DB2-BD59-A6C34878D82A}">
                    <a16:rowId xmlns:a16="http://schemas.microsoft.com/office/drawing/2014/main" val="2575988084"/>
                  </a:ext>
                </a:extLst>
              </a:tr>
              <a:tr h="633500">
                <a:tc>
                  <a:txBody>
                    <a:bodyPr/>
                    <a:lstStyle/>
                    <a:p>
                      <a:pPr rtl="1"/>
                      <a:r>
                        <a:rPr lang="en-US" dirty="0"/>
                        <a:t>Normally closed contact the relay </a:t>
                      </a:r>
                      <a:endParaRPr lang="ar-EG" dirty="0"/>
                    </a:p>
                  </a:txBody>
                  <a:tcPr marL="77801" marR="77801"/>
                </a:tc>
                <a:tc>
                  <a:txBody>
                    <a:bodyPr/>
                    <a:lstStyle/>
                    <a:p>
                      <a:pPr rtl="1"/>
                      <a:r>
                        <a:rPr lang="en-US" dirty="0"/>
                        <a:t>Normally closed</a:t>
                      </a:r>
                      <a:endParaRPr lang="ar-EG" dirty="0"/>
                    </a:p>
                  </a:txBody>
                  <a:tcPr marL="77801" marR="77801"/>
                </a:tc>
                <a:tc>
                  <a:txBody>
                    <a:bodyPr/>
                    <a:lstStyle/>
                    <a:p>
                      <a:pPr rtl="1"/>
                      <a:r>
                        <a:rPr lang="en-US" dirty="0"/>
                        <a:t>6</a:t>
                      </a:r>
                      <a:endParaRPr lang="ar-EG" dirty="0"/>
                    </a:p>
                  </a:txBody>
                  <a:tcPr marL="77801" marR="77801"/>
                </a:tc>
                <a:extLst>
                  <a:ext uri="{0D108BD9-81ED-4DB2-BD59-A6C34878D82A}">
                    <a16:rowId xmlns:a16="http://schemas.microsoft.com/office/drawing/2014/main" val="1835616834"/>
                  </a:ext>
                </a:extLst>
              </a:tr>
            </a:tbl>
          </a:graphicData>
        </a:graphic>
      </p:graphicFrame>
    </p:spTree>
    <p:extLst>
      <p:ext uri="{BB962C8B-B14F-4D97-AF65-F5344CB8AC3E}">
        <p14:creationId xmlns:p14="http://schemas.microsoft.com/office/powerpoint/2010/main" val="116772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00BA-CF9B-4378-BB56-B7F753BA9209}"/>
              </a:ext>
            </a:extLst>
          </p:cNvPr>
          <p:cNvSpPr>
            <a:spLocks noGrp="1"/>
          </p:cNvSpPr>
          <p:nvPr>
            <p:ph type="title"/>
          </p:nvPr>
        </p:nvSpPr>
        <p:spPr/>
        <p:txBody>
          <a:bodyPr/>
          <a:lstStyle/>
          <a:p>
            <a:r>
              <a:rPr lang="en-US" b="1" i="0" dirty="0">
                <a:solidFill>
                  <a:srgbClr val="C62020"/>
                </a:solidFill>
                <a:effectLst/>
                <a:latin typeface="-apple-system"/>
              </a:rPr>
              <a:t>Single-Channel Relay Module Specifications:</a:t>
            </a:r>
            <a:br>
              <a:rPr lang="en-US" b="0" i="0" dirty="0">
                <a:solidFill>
                  <a:srgbClr val="C62020"/>
                </a:solidFill>
                <a:effectLst/>
                <a:latin typeface="-apple-system"/>
              </a:rPr>
            </a:br>
            <a:endParaRPr lang="ar-EG" dirty="0"/>
          </a:p>
        </p:txBody>
      </p:sp>
      <p:sp>
        <p:nvSpPr>
          <p:cNvPr id="3" name="Content Placeholder 2">
            <a:extLst>
              <a:ext uri="{FF2B5EF4-FFF2-40B4-BE49-F238E27FC236}">
                <a16:creationId xmlns:a16="http://schemas.microsoft.com/office/drawing/2014/main" id="{83DDB295-7FB9-48B4-9627-721C705F48A2}"/>
              </a:ext>
            </a:extLst>
          </p:cNvPr>
          <p:cNvSpPr>
            <a:spLocks noGrp="1"/>
          </p:cNvSpPr>
          <p:nvPr>
            <p:ph idx="1"/>
          </p:nvPr>
        </p:nvSpPr>
        <p:spPr/>
        <p:txBody>
          <a:bodyPr/>
          <a:lstStyle/>
          <a:p>
            <a:pPr algn="just">
              <a:buFont typeface="Arial" panose="020B0604020202020204" pitchFamily="34" charset="0"/>
              <a:buChar char="•"/>
            </a:pPr>
            <a:r>
              <a:rPr lang="en-US" b="0" i="0" dirty="0">
                <a:solidFill>
                  <a:srgbClr val="212529"/>
                </a:solidFill>
                <a:effectLst/>
                <a:latin typeface="-apple-system"/>
              </a:rPr>
              <a:t>Supply voltage – 3.75V to 6V</a:t>
            </a:r>
          </a:p>
          <a:p>
            <a:pPr algn="just">
              <a:buFont typeface="Arial" panose="020B0604020202020204" pitchFamily="34" charset="0"/>
              <a:buChar char="•"/>
            </a:pPr>
            <a:r>
              <a:rPr lang="en-US" b="0" i="0" dirty="0">
                <a:solidFill>
                  <a:srgbClr val="212529"/>
                </a:solidFill>
                <a:effectLst/>
                <a:latin typeface="-apple-system"/>
              </a:rPr>
              <a:t>Quiescent current: 2mA</a:t>
            </a:r>
          </a:p>
          <a:p>
            <a:pPr algn="just">
              <a:buFont typeface="Arial" panose="020B0604020202020204" pitchFamily="34" charset="0"/>
              <a:buChar char="•"/>
            </a:pPr>
            <a:r>
              <a:rPr lang="en-US" b="0" i="0" dirty="0">
                <a:solidFill>
                  <a:srgbClr val="212529"/>
                </a:solidFill>
                <a:effectLst/>
                <a:latin typeface="-apple-system"/>
              </a:rPr>
              <a:t>Current when the relay is active: ~70mA</a:t>
            </a:r>
          </a:p>
          <a:p>
            <a:pPr algn="just">
              <a:buFont typeface="Arial" panose="020B0604020202020204" pitchFamily="34" charset="0"/>
              <a:buChar char="•"/>
            </a:pPr>
            <a:r>
              <a:rPr lang="en-US" b="0" i="0" dirty="0">
                <a:solidFill>
                  <a:srgbClr val="212529"/>
                </a:solidFill>
                <a:effectLst/>
                <a:latin typeface="-apple-system"/>
              </a:rPr>
              <a:t>Relay maximum contact voltage – 250VAC or 30VDC</a:t>
            </a:r>
          </a:p>
          <a:p>
            <a:pPr algn="just">
              <a:buFont typeface="Arial" panose="020B0604020202020204" pitchFamily="34" charset="0"/>
              <a:buChar char="•"/>
            </a:pPr>
            <a:r>
              <a:rPr lang="en-US" b="0" i="0" dirty="0">
                <a:solidFill>
                  <a:srgbClr val="212529"/>
                </a:solidFill>
                <a:effectLst/>
                <a:latin typeface="-apple-system"/>
              </a:rPr>
              <a:t>Relay maximum current – 10A</a:t>
            </a:r>
          </a:p>
          <a:p>
            <a:endParaRPr lang="ar-EG" dirty="0"/>
          </a:p>
        </p:txBody>
      </p:sp>
    </p:spTree>
    <p:extLst>
      <p:ext uri="{BB962C8B-B14F-4D97-AF65-F5344CB8AC3E}">
        <p14:creationId xmlns:p14="http://schemas.microsoft.com/office/powerpoint/2010/main" val="421562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B6B4-8EAB-4488-BEE3-DD774D1F1B67}"/>
              </a:ext>
            </a:extLst>
          </p:cNvPr>
          <p:cNvSpPr>
            <a:spLocks noGrp="1"/>
          </p:cNvSpPr>
          <p:nvPr>
            <p:ph type="title"/>
          </p:nvPr>
        </p:nvSpPr>
        <p:spPr/>
        <p:txBody>
          <a:bodyPr>
            <a:normAutofit fontScale="90000"/>
          </a:bodyPr>
          <a:lstStyle/>
          <a:p>
            <a:r>
              <a:rPr lang="en-US" b="1" i="0" dirty="0">
                <a:solidFill>
                  <a:srgbClr val="C62020"/>
                </a:solidFill>
                <a:effectLst/>
                <a:latin typeface="-apple-system"/>
              </a:rPr>
              <a:t>How Does A Relay Work?</a:t>
            </a:r>
            <a:br>
              <a:rPr lang="en-US" b="0" i="0" dirty="0">
                <a:solidFill>
                  <a:srgbClr val="C62020"/>
                </a:solidFill>
                <a:effectLst/>
                <a:latin typeface="-apple-system"/>
              </a:rPr>
            </a:br>
            <a:br>
              <a:rPr lang="en-US" dirty="0"/>
            </a:br>
            <a:endParaRPr lang="ar-EG" dirty="0"/>
          </a:p>
        </p:txBody>
      </p:sp>
      <p:pic>
        <p:nvPicPr>
          <p:cNvPr id="2050" name="Picture 2" descr="Internal Parts Of A Relay">
            <a:extLst>
              <a:ext uri="{FF2B5EF4-FFF2-40B4-BE49-F238E27FC236}">
                <a16:creationId xmlns:a16="http://schemas.microsoft.com/office/drawing/2014/main" id="{8D76F4AE-498E-48BE-9722-48160D3079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95170" y="3429000"/>
            <a:ext cx="714375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04CA9F-0223-482E-929C-7BE82318D8AF}"/>
              </a:ext>
            </a:extLst>
          </p:cNvPr>
          <p:cNvSpPr txBox="1"/>
          <p:nvPr/>
        </p:nvSpPr>
        <p:spPr>
          <a:xfrm>
            <a:off x="445477" y="1027906"/>
            <a:ext cx="6189784" cy="3970318"/>
          </a:xfrm>
          <a:prstGeom prst="rect">
            <a:avLst/>
          </a:prstGeom>
          <a:noFill/>
        </p:spPr>
        <p:txBody>
          <a:bodyPr wrap="square">
            <a:spAutoFit/>
          </a:bodyPr>
          <a:lstStyle/>
          <a:p>
            <a:pPr algn="just"/>
            <a:endParaRPr lang="en-US" sz="2800" dirty="0">
              <a:solidFill>
                <a:srgbClr val="212529"/>
              </a:solidFill>
              <a:latin typeface="-apple-system"/>
            </a:endParaRPr>
          </a:p>
          <a:p>
            <a:pPr algn="just"/>
            <a:r>
              <a:rPr lang="en-US" sz="2800" b="0" i="0" dirty="0">
                <a:solidFill>
                  <a:schemeClr val="bg1"/>
                </a:solidFill>
                <a:effectLst/>
                <a:latin typeface="-apple-system"/>
              </a:rPr>
              <a:t>The relay uses an electric current to open or close the contacts of a switch. This is usually done using the help of a coil that attracts the contacts of a switch and pulls them together when activated, and a spring pushes them apart when the coil is not energized.</a:t>
            </a:r>
          </a:p>
          <a:p>
            <a:pPr algn="just"/>
            <a:r>
              <a:rPr lang="en-US" sz="2800" b="0" i="0" dirty="0">
                <a:solidFill>
                  <a:srgbClr val="212529"/>
                </a:solidFill>
                <a:effectLst/>
                <a:latin typeface="-apple-system"/>
              </a:rPr>
              <a:t> </a:t>
            </a:r>
            <a:endParaRPr lang="en-US" b="0" i="0" dirty="0">
              <a:solidFill>
                <a:srgbClr val="212529"/>
              </a:solidFill>
              <a:effectLst/>
              <a:latin typeface="-apple-system"/>
            </a:endParaRPr>
          </a:p>
        </p:txBody>
      </p:sp>
    </p:spTree>
    <p:extLst>
      <p:ext uri="{BB962C8B-B14F-4D97-AF65-F5344CB8AC3E}">
        <p14:creationId xmlns:p14="http://schemas.microsoft.com/office/powerpoint/2010/main" val="219851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F1CA-BA50-4DB4-81F0-9F93EB6A7B67}"/>
              </a:ext>
            </a:extLst>
          </p:cNvPr>
          <p:cNvSpPr>
            <a:spLocks noGrp="1"/>
          </p:cNvSpPr>
          <p:nvPr>
            <p:ph type="title"/>
          </p:nvPr>
        </p:nvSpPr>
        <p:spPr/>
        <p:txBody>
          <a:bodyPr/>
          <a:lstStyle/>
          <a:p>
            <a:r>
              <a:rPr lang="en-US" b="1" dirty="0">
                <a:solidFill>
                  <a:srgbClr val="FF0000"/>
                </a:solidFill>
              </a:rPr>
              <a:t>Flame senor</a:t>
            </a:r>
            <a:endParaRPr lang="ar-EG" b="1" dirty="0">
              <a:solidFill>
                <a:srgbClr val="FF0000"/>
              </a:solidFill>
            </a:endParaRPr>
          </a:p>
        </p:txBody>
      </p:sp>
      <p:pic>
        <p:nvPicPr>
          <p:cNvPr id="4098" name="Picture 2" descr="Arduino Flame Sensor 4 pin analog digital OutPut KY-026 - KY-026| UGE  Electronics Store Egypt">
            <a:extLst>
              <a:ext uri="{FF2B5EF4-FFF2-40B4-BE49-F238E27FC236}">
                <a16:creationId xmlns:a16="http://schemas.microsoft.com/office/drawing/2014/main" id="{77818665-3B7C-4E87-AE47-B084A63C3F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7826" y="1336933"/>
            <a:ext cx="5016347" cy="4184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AF5A78-B98C-4202-8572-EF1BC12394D1}"/>
              </a:ext>
            </a:extLst>
          </p:cNvPr>
          <p:cNvSpPr txBox="1"/>
          <p:nvPr/>
        </p:nvSpPr>
        <p:spPr>
          <a:xfrm>
            <a:off x="1314450" y="5625584"/>
            <a:ext cx="6096000" cy="461665"/>
          </a:xfrm>
          <a:prstGeom prst="rect">
            <a:avLst/>
          </a:prstGeom>
          <a:noFill/>
        </p:spPr>
        <p:txBody>
          <a:bodyPr wrap="square">
            <a:spAutoFit/>
          </a:bodyPr>
          <a:lstStyle/>
          <a:p>
            <a:r>
              <a:rPr lang="en-US" sz="2400" dirty="0"/>
              <a:t>We will use it to check if there is fire or not</a:t>
            </a:r>
            <a:endParaRPr lang="ar-EG" sz="2400" dirty="0"/>
          </a:p>
        </p:txBody>
      </p:sp>
    </p:spTree>
    <p:extLst>
      <p:ext uri="{BB962C8B-B14F-4D97-AF65-F5344CB8AC3E}">
        <p14:creationId xmlns:p14="http://schemas.microsoft.com/office/powerpoint/2010/main" val="199865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F66C-0925-46D8-B3FA-5F699D029AEA}"/>
              </a:ext>
            </a:extLst>
          </p:cNvPr>
          <p:cNvSpPr>
            <a:spLocks noGrp="1"/>
          </p:cNvSpPr>
          <p:nvPr>
            <p:ph type="title"/>
          </p:nvPr>
        </p:nvSpPr>
        <p:spPr/>
        <p:txBody>
          <a:bodyPr/>
          <a:lstStyle/>
          <a:p>
            <a:r>
              <a:rPr lang="en-US" dirty="0"/>
              <a:t>smart home face recognition :</a:t>
            </a:r>
            <a:endParaRPr lang="ar-EG" dirty="0"/>
          </a:p>
        </p:txBody>
      </p:sp>
      <p:sp>
        <p:nvSpPr>
          <p:cNvPr id="3" name="Content Placeholder 2">
            <a:extLst>
              <a:ext uri="{FF2B5EF4-FFF2-40B4-BE49-F238E27FC236}">
                <a16:creationId xmlns:a16="http://schemas.microsoft.com/office/drawing/2014/main" id="{8F8273E7-F93F-48F0-96BE-35FD0C063DE1}"/>
              </a:ext>
            </a:extLst>
          </p:cNvPr>
          <p:cNvSpPr>
            <a:spLocks noGrp="1"/>
          </p:cNvSpPr>
          <p:nvPr>
            <p:ph idx="1"/>
          </p:nvPr>
        </p:nvSpPr>
        <p:spPr>
          <a:xfrm>
            <a:off x="838200" y="1825624"/>
            <a:ext cx="10515600" cy="5032375"/>
          </a:xfrm>
        </p:spPr>
        <p:txBody>
          <a:bodyPr>
            <a:normAutofit/>
          </a:bodyPr>
          <a:lstStyle/>
          <a:p>
            <a:r>
              <a:rPr lang="en-US" sz="3200" b="1" dirty="0">
                <a:solidFill>
                  <a:srgbClr val="FF0000"/>
                </a:solidFill>
                <a:cs typeface="+mj-cs"/>
              </a:rPr>
              <a:t>IDEA OF THIS PROJECT :</a:t>
            </a:r>
          </a:p>
          <a:p>
            <a:pPr marL="0" indent="0">
              <a:buNone/>
            </a:pPr>
            <a:r>
              <a:rPr lang="en-US" dirty="0">
                <a:cs typeface="+mj-cs"/>
              </a:rPr>
              <a:t>     IN THIS HOME AUTOMATION PROJECT , WE WILL DESIGN IN    </a:t>
            </a:r>
          </a:p>
          <a:p>
            <a:pPr marL="0" indent="0">
              <a:buNone/>
            </a:pPr>
            <a:r>
              <a:rPr lang="en-US" dirty="0">
                <a:cs typeface="+mj-cs"/>
              </a:rPr>
              <a:t>     ARDUINO CONTROL RELAY MODULE TO CONTROL 4 HOME       </a:t>
            </a:r>
          </a:p>
          <a:p>
            <a:pPr marL="0" indent="0">
              <a:buNone/>
            </a:pPr>
            <a:r>
              <a:rPr lang="en-US" dirty="0">
                <a:cs typeface="+mj-cs"/>
              </a:rPr>
              <a:t>     APPLICATIONS.</a:t>
            </a:r>
          </a:p>
          <a:p>
            <a:pPr marL="0" indent="0">
              <a:buNone/>
            </a:pPr>
            <a:endParaRPr lang="en-US" dirty="0">
              <a:cs typeface="+mj-cs"/>
            </a:endParaRPr>
          </a:p>
          <a:p>
            <a:pPr marL="0" indent="0">
              <a:buNone/>
            </a:pPr>
            <a:r>
              <a:rPr lang="en-US" dirty="0">
                <a:cs typeface="+mj-cs"/>
              </a:rPr>
              <a:t>     THIS SMART RELAY MODULE CAN BE CONTROLLED FROM A MOBILE </a:t>
            </a:r>
          </a:p>
          <a:p>
            <a:pPr marL="0" indent="0">
              <a:buNone/>
            </a:pPr>
            <a:r>
              <a:rPr lang="en-US" dirty="0">
                <a:cs typeface="+mj-cs"/>
              </a:rPr>
              <a:t>     BLUETOOTH OR SMARTPHONE BY AN ANDROID APP.</a:t>
            </a:r>
          </a:p>
          <a:p>
            <a:pPr marL="0" indent="0">
              <a:buNone/>
            </a:pPr>
            <a:endParaRPr lang="en-US" dirty="0">
              <a:cs typeface="+mj-cs"/>
            </a:endParaRPr>
          </a:p>
          <a:p>
            <a:pPr marL="0" indent="0">
              <a:buNone/>
            </a:pPr>
            <a:r>
              <a:rPr lang="en-US" dirty="0">
                <a:cs typeface="+mj-cs"/>
              </a:rPr>
              <a:t>     IN THIS PROJECT WE DETECT FIRES AND TEMPERATURE  </a:t>
            </a:r>
          </a:p>
          <a:p>
            <a:pPr marL="0" indent="0">
              <a:buNone/>
            </a:pPr>
            <a:r>
              <a:rPr lang="en-US" dirty="0">
                <a:cs typeface="+mj-cs"/>
              </a:rPr>
              <a:t>   </a:t>
            </a:r>
            <a:endParaRPr lang="ar-EG" dirty="0">
              <a:cs typeface="+mj-cs"/>
            </a:endParaRPr>
          </a:p>
        </p:txBody>
      </p:sp>
    </p:spTree>
    <p:extLst>
      <p:ext uri="{BB962C8B-B14F-4D97-AF65-F5344CB8AC3E}">
        <p14:creationId xmlns:p14="http://schemas.microsoft.com/office/powerpoint/2010/main" val="1283264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E2F5-4410-4869-923B-660A1182EF97}"/>
              </a:ext>
            </a:extLst>
          </p:cNvPr>
          <p:cNvSpPr>
            <a:spLocks noGrp="1"/>
          </p:cNvSpPr>
          <p:nvPr>
            <p:ph type="title"/>
          </p:nvPr>
        </p:nvSpPr>
        <p:spPr/>
        <p:txBody>
          <a:bodyPr/>
          <a:lstStyle/>
          <a:p>
            <a:r>
              <a:rPr lang="en-US" dirty="0"/>
              <a:t>WHAT IS A Flame sensor ?</a:t>
            </a:r>
            <a:endParaRPr lang="ar-EG" dirty="0"/>
          </a:p>
        </p:txBody>
      </p:sp>
      <p:sp>
        <p:nvSpPr>
          <p:cNvPr id="3" name="Content Placeholder 2">
            <a:extLst>
              <a:ext uri="{FF2B5EF4-FFF2-40B4-BE49-F238E27FC236}">
                <a16:creationId xmlns:a16="http://schemas.microsoft.com/office/drawing/2014/main" id="{52C076BD-3D5B-4918-938B-C0A5D5AB2E6A}"/>
              </a:ext>
            </a:extLst>
          </p:cNvPr>
          <p:cNvSpPr>
            <a:spLocks noGrp="1"/>
          </p:cNvSpPr>
          <p:nvPr>
            <p:ph idx="1"/>
          </p:nvPr>
        </p:nvSpPr>
        <p:spPr/>
        <p:txBody>
          <a:bodyPr>
            <a:normAutofit fontScale="85000" lnSpcReduction="10000"/>
          </a:bodyPr>
          <a:lstStyle/>
          <a:p>
            <a:r>
              <a:rPr lang="en-US" sz="4400" dirty="0"/>
              <a:t>A flame-sensor is one kind of detector which is mainly designed for detecting as well as responding to the occurrence of a fire or flame. The flame detection response can depend on its fitting. It includes an alarm system, a natural gas line, propane &amp; a fire suppression system.</a:t>
            </a:r>
            <a:endParaRPr lang="ar-EG" sz="4400" dirty="0"/>
          </a:p>
        </p:txBody>
      </p:sp>
    </p:spTree>
    <p:extLst>
      <p:ext uri="{BB962C8B-B14F-4D97-AF65-F5344CB8AC3E}">
        <p14:creationId xmlns:p14="http://schemas.microsoft.com/office/powerpoint/2010/main" val="1082967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A9D6-1072-4DA7-BB51-073D693E7D6B}"/>
              </a:ext>
            </a:extLst>
          </p:cNvPr>
          <p:cNvSpPr>
            <a:spLocks noGrp="1"/>
          </p:cNvSpPr>
          <p:nvPr>
            <p:ph type="title"/>
          </p:nvPr>
        </p:nvSpPr>
        <p:spPr/>
        <p:txBody>
          <a:bodyPr/>
          <a:lstStyle/>
          <a:p>
            <a:r>
              <a:rPr lang="en-US" b="1" dirty="0">
                <a:solidFill>
                  <a:srgbClr val="FF0000"/>
                </a:solidFill>
              </a:rPr>
              <a:t>Temperature sensor Lm-35</a:t>
            </a:r>
            <a:endParaRPr lang="ar-EG" b="1" dirty="0">
              <a:solidFill>
                <a:srgbClr val="FF0000"/>
              </a:solidFill>
            </a:endParaRPr>
          </a:p>
        </p:txBody>
      </p:sp>
      <p:pic>
        <p:nvPicPr>
          <p:cNvPr id="6" name="Content Placeholder 5">
            <a:extLst>
              <a:ext uri="{FF2B5EF4-FFF2-40B4-BE49-F238E27FC236}">
                <a16:creationId xmlns:a16="http://schemas.microsoft.com/office/drawing/2014/main" id="{9921C0CB-890A-4433-94B3-A8DDD8657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2012" y="1376693"/>
            <a:ext cx="2847975" cy="3619500"/>
          </a:xfrm>
        </p:spPr>
      </p:pic>
      <p:sp>
        <p:nvSpPr>
          <p:cNvPr id="5" name="TextBox 4">
            <a:extLst>
              <a:ext uri="{FF2B5EF4-FFF2-40B4-BE49-F238E27FC236}">
                <a16:creationId xmlns:a16="http://schemas.microsoft.com/office/drawing/2014/main" id="{D3009E9A-8B6B-42AE-B354-83616D91AF3A}"/>
              </a:ext>
            </a:extLst>
          </p:cNvPr>
          <p:cNvSpPr txBox="1"/>
          <p:nvPr/>
        </p:nvSpPr>
        <p:spPr>
          <a:xfrm>
            <a:off x="1117236" y="4996193"/>
            <a:ext cx="7251490" cy="830997"/>
          </a:xfrm>
          <a:prstGeom prst="rect">
            <a:avLst/>
          </a:prstGeom>
          <a:noFill/>
        </p:spPr>
        <p:txBody>
          <a:bodyPr wrap="square">
            <a:spAutoFit/>
          </a:bodyPr>
          <a:lstStyle/>
          <a:p>
            <a:r>
              <a:rPr lang="en-US" sz="2400" dirty="0"/>
              <a:t>We will use it to measure temperature to increase quality to determine if there is fire or not.</a:t>
            </a:r>
            <a:endParaRPr lang="ar-EG" sz="2400" dirty="0"/>
          </a:p>
        </p:txBody>
      </p:sp>
    </p:spTree>
    <p:extLst>
      <p:ext uri="{BB962C8B-B14F-4D97-AF65-F5344CB8AC3E}">
        <p14:creationId xmlns:p14="http://schemas.microsoft.com/office/powerpoint/2010/main" val="379093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9F0F-4E50-4331-B02F-16EB6E66C975}"/>
              </a:ext>
            </a:extLst>
          </p:cNvPr>
          <p:cNvSpPr>
            <a:spLocks noGrp="1"/>
          </p:cNvSpPr>
          <p:nvPr>
            <p:ph type="title"/>
          </p:nvPr>
        </p:nvSpPr>
        <p:spPr/>
        <p:txBody>
          <a:bodyPr/>
          <a:lstStyle/>
          <a:p>
            <a:r>
              <a:rPr lang="en-US" b="1" dirty="0">
                <a:solidFill>
                  <a:srgbClr val="FF0000"/>
                </a:solidFill>
              </a:rPr>
              <a:t>LM35 Regulator Features:</a:t>
            </a:r>
          </a:p>
        </p:txBody>
      </p:sp>
      <p:sp>
        <p:nvSpPr>
          <p:cNvPr id="3" name="Content Placeholder 2">
            <a:extLst>
              <a:ext uri="{FF2B5EF4-FFF2-40B4-BE49-F238E27FC236}">
                <a16:creationId xmlns:a16="http://schemas.microsoft.com/office/drawing/2014/main" id="{A05FFE08-E2E7-4C0D-8593-205BAF0A174F}"/>
              </a:ext>
            </a:extLst>
          </p:cNvPr>
          <p:cNvSpPr>
            <a:spLocks noGrp="1"/>
          </p:cNvSpPr>
          <p:nvPr>
            <p:ph idx="1"/>
          </p:nvPr>
        </p:nvSpPr>
        <p:spPr/>
        <p:txBody>
          <a:bodyPr/>
          <a:lstStyle/>
          <a:p>
            <a:r>
              <a:rPr lang="en-US" dirty="0"/>
              <a:t>Minimum and Maximum Input Voltage is 35V and -2V respectively. Typically 5V.</a:t>
            </a:r>
          </a:p>
          <a:p>
            <a:r>
              <a:rPr lang="en-US" dirty="0"/>
              <a:t>Can measure temperature ranging from -55°C to 150°C </a:t>
            </a:r>
          </a:p>
          <a:p>
            <a:r>
              <a:rPr lang="en-US" dirty="0"/>
              <a:t>Output voltage is directly proportional (Linear) to temperature (i.e.) there will be a rise of 10mV (0.01V) for every 1°C rise in temperature.</a:t>
            </a:r>
          </a:p>
          <a:p>
            <a:r>
              <a:rPr lang="en-US" dirty="0"/>
              <a:t>±0.5°C  Accuracy</a:t>
            </a:r>
          </a:p>
          <a:p>
            <a:r>
              <a:rPr lang="en-US" dirty="0"/>
              <a:t>Drain current is less than 60uA  </a:t>
            </a:r>
          </a:p>
          <a:p>
            <a:r>
              <a:rPr lang="en-US" dirty="0"/>
              <a:t>Low cost temperature sensor</a:t>
            </a:r>
          </a:p>
          <a:p>
            <a:r>
              <a:rPr lang="en-US" dirty="0"/>
              <a:t>Small and hence suitable for remote applications</a:t>
            </a:r>
          </a:p>
        </p:txBody>
      </p:sp>
    </p:spTree>
    <p:extLst>
      <p:ext uri="{BB962C8B-B14F-4D97-AF65-F5344CB8AC3E}">
        <p14:creationId xmlns:p14="http://schemas.microsoft.com/office/powerpoint/2010/main" val="504859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29FA-5A31-4125-B83E-545040D2FF18}"/>
              </a:ext>
            </a:extLst>
          </p:cNvPr>
          <p:cNvSpPr>
            <a:spLocks noGrp="1"/>
          </p:cNvSpPr>
          <p:nvPr>
            <p:ph type="title"/>
          </p:nvPr>
        </p:nvSpPr>
        <p:spPr/>
        <p:txBody>
          <a:bodyPr/>
          <a:lstStyle/>
          <a:p>
            <a:r>
              <a:rPr lang="en-US" b="1" dirty="0">
                <a:solidFill>
                  <a:srgbClr val="FF0000"/>
                </a:solidFill>
              </a:rPr>
              <a:t>How to use LM35 Temperature Sensor:</a:t>
            </a:r>
          </a:p>
        </p:txBody>
      </p:sp>
      <p:sp>
        <p:nvSpPr>
          <p:cNvPr id="3" name="Content Placeholder 2">
            <a:extLst>
              <a:ext uri="{FF2B5EF4-FFF2-40B4-BE49-F238E27FC236}">
                <a16:creationId xmlns:a16="http://schemas.microsoft.com/office/drawing/2014/main" id="{3566DA7A-ACAF-4C07-B1C1-7C6C16DDF446}"/>
              </a:ext>
            </a:extLst>
          </p:cNvPr>
          <p:cNvSpPr>
            <a:spLocks noGrp="1"/>
          </p:cNvSpPr>
          <p:nvPr>
            <p:ph idx="1"/>
          </p:nvPr>
        </p:nvSpPr>
        <p:spPr/>
        <p:txBody>
          <a:bodyPr>
            <a:normAutofit/>
          </a:bodyPr>
          <a:lstStyle/>
          <a:p>
            <a:r>
              <a:rPr lang="en-US" dirty="0"/>
              <a:t>LM35 is a precession Integrated circuit Temperature sensor, whose output voltage varies, based on the temperature around it. It is a small and cheap IC which can be used to measure temperature anywhere between -55°C to 150°C. It can easily be interfaced with any Microcontroller that has ADC function or any development platform like Arduino.</a:t>
            </a:r>
          </a:p>
          <a:p>
            <a:r>
              <a:rPr lang="en-US" dirty="0"/>
              <a:t>If the temperature is 0°C, then the output voltage will also be 0V. There will be rise of 0.01V (10mV) for every degree Celsius rise in temperature.  The voltage can converted into temperature using the below formulae.</a:t>
            </a:r>
          </a:p>
        </p:txBody>
      </p:sp>
    </p:spTree>
    <p:extLst>
      <p:ext uri="{BB962C8B-B14F-4D97-AF65-F5344CB8AC3E}">
        <p14:creationId xmlns:p14="http://schemas.microsoft.com/office/powerpoint/2010/main" val="58493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2A2F-7011-48A6-9956-FF43F4197F97}"/>
              </a:ext>
            </a:extLst>
          </p:cNvPr>
          <p:cNvSpPr>
            <a:spLocks noGrp="1"/>
          </p:cNvSpPr>
          <p:nvPr>
            <p:ph type="title"/>
          </p:nvPr>
        </p:nvSpPr>
        <p:spPr>
          <a:xfrm>
            <a:off x="838200" y="529431"/>
            <a:ext cx="10515600" cy="1325563"/>
          </a:xfrm>
        </p:spPr>
        <p:txBody>
          <a:bodyPr/>
          <a:lstStyle/>
          <a:p>
            <a:r>
              <a:rPr lang="en-US" b="1" dirty="0">
                <a:solidFill>
                  <a:srgbClr val="FF0000"/>
                </a:solidFill>
              </a:rPr>
              <a:t>Buzzer</a:t>
            </a:r>
            <a:endParaRPr lang="ar-EG" b="1" dirty="0">
              <a:solidFill>
                <a:srgbClr val="FF0000"/>
              </a:solidFill>
            </a:endParaRPr>
          </a:p>
        </p:txBody>
      </p:sp>
      <p:pic>
        <p:nvPicPr>
          <p:cNvPr id="6" name="Content Placeholder 5">
            <a:extLst>
              <a:ext uri="{FF2B5EF4-FFF2-40B4-BE49-F238E27FC236}">
                <a16:creationId xmlns:a16="http://schemas.microsoft.com/office/drawing/2014/main" id="{4FDD6737-4541-420D-A217-92211BF56BD9}"/>
              </a:ext>
            </a:extLst>
          </p:cNvPr>
          <p:cNvPicPr>
            <a:picLocks noGrp="1" noChangeAspect="1"/>
          </p:cNvPicPr>
          <p:nvPr>
            <p:ph idx="1"/>
          </p:nvPr>
        </p:nvPicPr>
        <p:blipFill>
          <a:blip r:embed="rId2"/>
          <a:stretch>
            <a:fillRect/>
          </a:stretch>
        </p:blipFill>
        <p:spPr>
          <a:xfrm>
            <a:off x="2378868" y="1468561"/>
            <a:ext cx="4481513" cy="3368604"/>
          </a:xfrm>
          <a:prstGeom prst="rect">
            <a:avLst/>
          </a:prstGeom>
        </p:spPr>
      </p:pic>
      <p:sp>
        <p:nvSpPr>
          <p:cNvPr id="5" name="TextBox 4">
            <a:extLst>
              <a:ext uri="{FF2B5EF4-FFF2-40B4-BE49-F238E27FC236}">
                <a16:creationId xmlns:a16="http://schemas.microsoft.com/office/drawing/2014/main" id="{299D4572-B58B-44AB-9849-2F7FF67CBF1D}"/>
              </a:ext>
            </a:extLst>
          </p:cNvPr>
          <p:cNvSpPr txBox="1"/>
          <p:nvPr/>
        </p:nvSpPr>
        <p:spPr>
          <a:xfrm>
            <a:off x="1057275" y="5000800"/>
            <a:ext cx="6096000" cy="830997"/>
          </a:xfrm>
          <a:prstGeom prst="rect">
            <a:avLst/>
          </a:prstGeom>
          <a:noFill/>
        </p:spPr>
        <p:txBody>
          <a:bodyPr wrap="square">
            <a:spAutoFit/>
          </a:bodyPr>
          <a:lstStyle/>
          <a:p>
            <a:r>
              <a:rPr lang="en-US" sz="2400" dirty="0"/>
              <a:t>We will use it to give alarm to user that there is fire in home.</a:t>
            </a:r>
            <a:endParaRPr lang="ar-EG" sz="2400" dirty="0"/>
          </a:p>
        </p:txBody>
      </p:sp>
      <p:pic>
        <p:nvPicPr>
          <p:cNvPr id="3" name="Picture 2">
            <a:extLst>
              <a:ext uri="{FF2B5EF4-FFF2-40B4-BE49-F238E27FC236}">
                <a16:creationId xmlns:a16="http://schemas.microsoft.com/office/drawing/2014/main" id="{774D5986-C723-405E-A6D1-6325E5F44403}"/>
              </a:ext>
            </a:extLst>
          </p:cNvPr>
          <p:cNvPicPr>
            <a:picLocks noChangeAspect="1"/>
          </p:cNvPicPr>
          <p:nvPr/>
        </p:nvPicPr>
        <p:blipFill>
          <a:blip r:embed="rId3"/>
          <a:stretch>
            <a:fillRect/>
          </a:stretch>
        </p:blipFill>
        <p:spPr>
          <a:xfrm>
            <a:off x="7572376" y="1347876"/>
            <a:ext cx="3505200" cy="3609975"/>
          </a:xfrm>
          <a:prstGeom prst="rect">
            <a:avLst/>
          </a:prstGeom>
        </p:spPr>
      </p:pic>
    </p:spTree>
    <p:extLst>
      <p:ext uri="{BB962C8B-B14F-4D97-AF65-F5344CB8AC3E}">
        <p14:creationId xmlns:p14="http://schemas.microsoft.com/office/powerpoint/2010/main" val="57120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A7643-EAF3-4557-9EE7-4628E4542F98}"/>
              </a:ext>
            </a:extLst>
          </p:cNvPr>
          <p:cNvSpPr>
            <a:spLocks noGrp="1"/>
          </p:cNvSpPr>
          <p:nvPr>
            <p:ph type="title"/>
          </p:nvPr>
        </p:nvSpPr>
        <p:spPr/>
        <p:txBody>
          <a:bodyPr/>
          <a:lstStyle/>
          <a:p>
            <a:r>
              <a:rPr lang="en-US" dirty="0"/>
              <a:t>LCD</a:t>
            </a:r>
            <a:endParaRPr lang="ar-EG" dirty="0"/>
          </a:p>
        </p:txBody>
      </p:sp>
      <p:pic>
        <p:nvPicPr>
          <p:cNvPr id="6146" name="Picture 2" descr="16x2 LCD Module: Pinout, Diagrams, Description &amp; Datasheet | Lcd, Arduino  projects diy, Arduino">
            <a:extLst>
              <a:ext uri="{FF2B5EF4-FFF2-40B4-BE49-F238E27FC236}">
                <a16:creationId xmlns:a16="http://schemas.microsoft.com/office/drawing/2014/main" id="{97FEA63F-3A37-4936-81E9-1D90C00804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1690688"/>
            <a:ext cx="8229600" cy="31516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17C028-F0FE-42C7-AFCB-4427481CB23A}"/>
              </a:ext>
            </a:extLst>
          </p:cNvPr>
          <p:cNvSpPr txBox="1"/>
          <p:nvPr/>
        </p:nvSpPr>
        <p:spPr>
          <a:xfrm>
            <a:off x="838200" y="5387459"/>
            <a:ext cx="6096000" cy="954107"/>
          </a:xfrm>
          <a:prstGeom prst="rect">
            <a:avLst/>
          </a:prstGeom>
          <a:noFill/>
        </p:spPr>
        <p:txBody>
          <a:bodyPr wrap="square">
            <a:spAutoFit/>
          </a:bodyPr>
          <a:lstStyle/>
          <a:p>
            <a:r>
              <a:rPr lang="en-US" sz="2800" dirty="0"/>
              <a:t>We will use it to view temperature with Celsius and Fahrenheit</a:t>
            </a:r>
            <a:endParaRPr lang="ar-EG" sz="2800" dirty="0"/>
          </a:p>
        </p:txBody>
      </p:sp>
    </p:spTree>
    <p:extLst>
      <p:ext uri="{BB962C8B-B14F-4D97-AF65-F5344CB8AC3E}">
        <p14:creationId xmlns:p14="http://schemas.microsoft.com/office/powerpoint/2010/main" val="101049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DCDC-E4FD-466E-ACA4-EF5339CDE06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084834EB-48D7-48AF-930C-057B612A904B}"/>
              </a:ext>
            </a:extLst>
          </p:cNvPr>
          <p:cNvPicPr>
            <a:picLocks noGrp="1" noChangeAspect="1"/>
          </p:cNvPicPr>
          <p:nvPr>
            <p:ph idx="1"/>
          </p:nvPr>
        </p:nvPicPr>
        <p:blipFill>
          <a:blip r:embed="rId2"/>
          <a:stretch>
            <a:fillRect/>
          </a:stretch>
        </p:blipFill>
        <p:spPr>
          <a:xfrm>
            <a:off x="97490" y="310085"/>
            <a:ext cx="11997020" cy="6182790"/>
          </a:xfrm>
          <a:prstGeom prst="rect">
            <a:avLst/>
          </a:prstGeom>
        </p:spPr>
      </p:pic>
    </p:spTree>
    <p:extLst>
      <p:ext uri="{BB962C8B-B14F-4D97-AF65-F5344CB8AC3E}">
        <p14:creationId xmlns:p14="http://schemas.microsoft.com/office/powerpoint/2010/main" val="13896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698B19-702D-4436-A529-6538796198ED}"/>
              </a:ext>
            </a:extLst>
          </p:cNvPr>
          <p:cNvPicPr>
            <a:picLocks noGrp="1" noChangeAspect="1"/>
          </p:cNvPicPr>
          <p:nvPr>
            <p:ph idx="1"/>
          </p:nvPr>
        </p:nvPicPr>
        <p:blipFill>
          <a:blip r:embed="rId2"/>
          <a:stretch>
            <a:fillRect/>
          </a:stretch>
        </p:blipFill>
        <p:spPr>
          <a:xfrm>
            <a:off x="1117524" y="224351"/>
            <a:ext cx="9956951" cy="6409298"/>
          </a:xfrm>
          <a:prstGeom prst="rect">
            <a:avLst/>
          </a:prstGeom>
        </p:spPr>
      </p:pic>
    </p:spTree>
    <p:extLst>
      <p:ext uri="{BB962C8B-B14F-4D97-AF65-F5344CB8AC3E}">
        <p14:creationId xmlns:p14="http://schemas.microsoft.com/office/powerpoint/2010/main" val="3221981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53CC54-D057-4CD1-BCBC-5852692AACAE}"/>
              </a:ext>
            </a:extLst>
          </p:cNvPr>
          <p:cNvPicPr>
            <a:picLocks noGrp="1" noChangeAspect="1"/>
          </p:cNvPicPr>
          <p:nvPr>
            <p:ph idx="1"/>
          </p:nvPr>
        </p:nvPicPr>
        <p:blipFill>
          <a:blip r:embed="rId2"/>
          <a:stretch>
            <a:fillRect/>
          </a:stretch>
        </p:blipFill>
        <p:spPr>
          <a:xfrm>
            <a:off x="656510" y="407061"/>
            <a:ext cx="10878980" cy="6043878"/>
          </a:xfrm>
          <a:prstGeom prst="rect">
            <a:avLst/>
          </a:prstGeom>
        </p:spPr>
      </p:pic>
    </p:spTree>
    <p:extLst>
      <p:ext uri="{BB962C8B-B14F-4D97-AF65-F5344CB8AC3E}">
        <p14:creationId xmlns:p14="http://schemas.microsoft.com/office/powerpoint/2010/main" val="72125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8DF7D-19D5-4F48-8215-FEA656A62B02}"/>
              </a:ext>
            </a:extLst>
          </p:cNvPr>
          <p:cNvSpPr>
            <a:spLocks noGrp="1"/>
          </p:cNvSpPr>
          <p:nvPr>
            <p:ph idx="1"/>
          </p:nvPr>
        </p:nvSpPr>
        <p:spPr>
          <a:xfrm>
            <a:off x="838200" y="128588"/>
            <a:ext cx="10515600" cy="6048375"/>
          </a:xfrm>
        </p:spPr>
        <p:txBody>
          <a:bodyPr>
            <a:normAutofit fontScale="92500" lnSpcReduction="20000"/>
          </a:bodyPr>
          <a:lstStyle/>
          <a:p>
            <a:r>
              <a:rPr lang="en-US" sz="3200" dirty="0"/>
              <a:t>#include &lt;</a:t>
            </a:r>
            <a:r>
              <a:rPr lang="en-US" sz="3200" dirty="0" err="1"/>
              <a:t>EEPROM.h</a:t>
            </a:r>
            <a:r>
              <a:rPr lang="en-US" sz="3200" dirty="0"/>
              <a:t>&gt;</a:t>
            </a:r>
          </a:p>
          <a:p>
            <a:r>
              <a:rPr lang="en-US" sz="3200" dirty="0"/>
              <a:t>#include &lt;</a:t>
            </a:r>
            <a:r>
              <a:rPr lang="en-US" sz="3200" dirty="0" err="1"/>
              <a:t>SoftwareSerial.h</a:t>
            </a:r>
            <a:r>
              <a:rPr lang="en-US" sz="3200" dirty="0"/>
              <a:t>&gt;</a:t>
            </a:r>
          </a:p>
          <a:p>
            <a:r>
              <a:rPr lang="en-US" sz="3200" dirty="0" err="1"/>
              <a:t>SoftwareSerial</a:t>
            </a:r>
            <a:r>
              <a:rPr lang="en-US" sz="3200" dirty="0"/>
              <a:t> </a:t>
            </a:r>
            <a:r>
              <a:rPr lang="en-US" sz="3200" dirty="0" err="1"/>
              <a:t>BT_Serial</a:t>
            </a:r>
            <a:r>
              <a:rPr lang="en-US" sz="3200" dirty="0"/>
              <a:t>(2, 3); // RX, TX</a:t>
            </a:r>
          </a:p>
          <a:p>
            <a:endParaRPr lang="en-US" sz="3200" dirty="0"/>
          </a:p>
          <a:p>
            <a:r>
              <a:rPr lang="en-US" sz="3200" dirty="0"/>
              <a:t>#define Relay1 10 // Load1 Pin Out</a:t>
            </a:r>
          </a:p>
          <a:p>
            <a:r>
              <a:rPr lang="en-US" sz="3200" dirty="0"/>
              <a:t>#define Relay2 11// Load2 Pin Out</a:t>
            </a:r>
          </a:p>
          <a:p>
            <a:r>
              <a:rPr lang="en-US" sz="3200" dirty="0"/>
              <a:t>#define Relay3 12// Load3 Pin Out</a:t>
            </a:r>
          </a:p>
          <a:p>
            <a:r>
              <a:rPr lang="en-US" sz="3200" dirty="0"/>
              <a:t>#define Relay4 13// Load4 Pin Out</a:t>
            </a:r>
          </a:p>
          <a:p>
            <a:endParaRPr lang="en-US" sz="3200" dirty="0"/>
          </a:p>
          <a:p>
            <a:r>
              <a:rPr lang="en-US" sz="3200" dirty="0"/>
              <a:t>char </a:t>
            </a:r>
            <a:r>
              <a:rPr lang="en-US" sz="3200" dirty="0" err="1"/>
              <a:t>bt_data</a:t>
            </a:r>
            <a:r>
              <a:rPr lang="en-US" sz="3200" dirty="0"/>
              <a:t>; // variable to receive data from the serial port</a:t>
            </a:r>
          </a:p>
          <a:p>
            <a:r>
              <a:rPr lang="en-US" sz="3200" dirty="0"/>
              <a:t>int load1, load2, load3, load4, power;</a:t>
            </a:r>
          </a:p>
        </p:txBody>
      </p:sp>
    </p:spTree>
    <p:extLst>
      <p:ext uri="{BB962C8B-B14F-4D97-AF65-F5344CB8AC3E}">
        <p14:creationId xmlns:p14="http://schemas.microsoft.com/office/powerpoint/2010/main" val="29458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1F5A-6098-48C2-B01A-AE7E208EEF1A}"/>
              </a:ext>
            </a:extLst>
          </p:cNvPr>
          <p:cNvSpPr>
            <a:spLocks noGrp="1"/>
          </p:cNvSpPr>
          <p:nvPr>
            <p:ph type="title"/>
          </p:nvPr>
        </p:nvSpPr>
        <p:spPr/>
        <p:txBody>
          <a:bodyPr>
            <a:normAutofit/>
          </a:bodyPr>
          <a:lstStyle/>
          <a:p>
            <a:r>
              <a:rPr lang="en-US" sz="3600" b="1" dirty="0">
                <a:solidFill>
                  <a:srgbClr val="FF0000"/>
                </a:solidFill>
              </a:rPr>
              <a:t>THIS SMART HOME HAS THE FOLLOWING FEATURES :</a:t>
            </a:r>
            <a:endParaRPr lang="ar-EG" sz="3600" b="1" dirty="0">
              <a:solidFill>
                <a:srgbClr val="FF0000"/>
              </a:solidFill>
            </a:endParaRPr>
          </a:p>
        </p:txBody>
      </p:sp>
      <p:sp>
        <p:nvSpPr>
          <p:cNvPr id="3" name="Content Placeholder 2">
            <a:extLst>
              <a:ext uri="{FF2B5EF4-FFF2-40B4-BE49-F238E27FC236}">
                <a16:creationId xmlns:a16="http://schemas.microsoft.com/office/drawing/2014/main" id="{C7183752-A4DD-4053-AB9D-FF4332A3B55A}"/>
              </a:ext>
            </a:extLst>
          </p:cNvPr>
          <p:cNvSpPr>
            <a:spLocks noGrp="1"/>
          </p:cNvSpPr>
          <p:nvPr>
            <p:ph idx="1"/>
          </p:nvPr>
        </p:nvSpPr>
        <p:spPr/>
        <p:txBody>
          <a:bodyPr>
            <a:normAutofit/>
          </a:bodyPr>
          <a:lstStyle/>
          <a:p>
            <a:r>
              <a:rPr lang="en-US" sz="3600" dirty="0">
                <a:cs typeface="+mj-cs"/>
              </a:rPr>
              <a:t>HOME APPLICATION CONTROLLED BY MOBLIE BLUETOOTH</a:t>
            </a:r>
          </a:p>
          <a:p>
            <a:r>
              <a:rPr lang="en-US" sz="3600" dirty="0">
                <a:cs typeface="+mj-cs"/>
              </a:rPr>
              <a:t>DISPLAY THE LIVE TEMPERATURE </a:t>
            </a:r>
          </a:p>
          <a:p>
            <a:r>
              <a:rPr lang="en-US" sz="3600" dirty="0">
                <a:cs typeface="+mj-cs"/>
              </a:rPr>
              <a:t>INBUILT ARDUINO CODE CAN BE APLOADED TO THE RELAY MODULE </a:t>
            </a:r>
          </a:p>
          <a:p>
            <a:r>
              <a:rPr lang="en-US" sz="3600" dirty="0">
                <a:cs typeface="+mj-cs"/>
              </a:rPr>
              <a:t>DETECTING FIRES</a:t>
            </a:r>
            <a:endParaRPr lang="ar-EG" sz="3600" dirty="0">
              <a:cs typeface="+mj-cs"/>
            </a:endParaRPr>
          </a:p>
        </p:txBody>
      </p:sp>
    </p:spTree>
    <p:extLst>
      <p:ext uri="{BB962C8B-B14F-4D97-AF65-F5344CB8AC3E}">
        <p14:creationId xmlns:p14="http://schemas.microsoft.com/office/powerpoint/2010/main" val="538575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63483A-1E68-4BD2-93C5-C34E1B0F8277}"/>
              </a:ext>
            </a:extLst>
          </p:cNvPr>
          <p:cNvSpPr>
            <a:spLocks noGrp="1"/>
          </p:cNvSpPr>
          <p:nvPr>
            <p:ph idx="1"/>
          </p:nvPr>
        </p:nvSpPr>
        <p:spPr>
          <a:xfrm>
            <a:off x="838200" y="171450"/>
            <a:ext cx="10515600" cy="6005513"/>
          </a:xfrm>
        </p:spPr>
        <p:txBody>
          <a:bodyPr>
            <a:normAutofit/>
          </a:bodyPr>
          <a:lstStyle/>
          <a:p>
            <a:r>
              <a:rPr lang="en-US" dirty="0"/>
              <a:t>#include&lt;LiquidCrystal.h&gt;</a:t>
            </a:r>
          </a:p>
          <a:p>
            <a:r>
              <a:rPr lang="en-US" dirty="0" err="1"/>
              <a:t>LiquidCrystal</a:t>
            </a:r>
            <a:r>
              <a:rPr lang="en-US" dirty="0"/>
              <a:t> lcd(9, 8, 7, 6, 5, 4); </a:t>
            </a:r>
          </a:p>
          <a:p>
            <a:r>
              <a:rPr lang="en-US" dirty="0"/>
              <a:t>const int sensor=A1; // Assigning analog pin A1 to variable 'sensor'</a:t>
            </a:r>
          </a:p>
          <a:p>
            <a:r>
              <a:rPr lang="en-US" dirty="0"/>
              <a:t>float </a:t>
            </a:r>
            <a:r>
              <a:rPr lang="en-US" dirty="0" err="1"/>
              <a:t>tempc</a:t>
            </a:r>
            <a:r>
              <a:rPr lang="en-US" dirty="0"/>
              <a:t>;  //variable to store temperature in degree Celsius</a:t>
            </a:r>
          </a:p>
          <a:p>
            <a:r>
              <a:rPr lang="en-US" dirty="0"/>
              <a:t>float </a:t>
            </a:r>
            <a:r>
              <a:rPr lang="en-US" dirty="0" err="1"/>
              <a:t>tempf</a:t>
            </a:r>
            <a:r>
              <a:rPr lang="en-US" dirty="0"/>
              <a:t>;  //variable to store temperature in </a:t>
            </a:r>
            <a:r>
              <a:rPr lang="en-US" dirty="0" err="1"/>
              <a:t>Fahreinheit</a:t>
            </a:r>
            <a:r>
              <a:rPr lang="en-US" dirty="0"/>
              <a:t> </a:t>
            </a:r>
          </a:p>
          <a:p>
            <a:r>
              <a:rPr lang="en-US" dirty="0"/>
              <a:t>float </a:t>
            </a:r>
            <a:r>
              <a:rPr lang="en-US" dirty="0" err="1"/>
              <a:t>vout</a:t>
            </a:r>
            <a:r>
              <a:rPr lang="en-US" dirty="0"/>
              <a:t>;  //temporary variable to hold sensor reading</a:t>
            </a:r>
          </a:p>
          <a:p>
            <a:endParaRPr lang="en-US" dirty="0"/>
          </a:p>
          <a:p>
            <a:r>
              <a:rPr lang="en-US" dirty="0"/>
              <a:t>const int </a:t>
            </a:r>
            <a:r>
              <a:rPr lang="en-US" dirty="0" err="1"/>
              <a:t>buttonPin</a:t>
            </a:r>
            <a:r>
              <a:rPr lang="en-US" dirty="0"/>
              <a:t> = A2;     // the number of the pushbutton pin</a:t>
            </a:r>
          </a:p>
          <a:p>
            <a:r>
              <a:rPr lang="en-US" dirty="0"/>
              <a:t>const int </a:t>
            </a:r>
            <a:r>
              <a:rPr lang="en-US" dirty="0" err="1"/>
              <a:t>ledPin</a:t>
            </a:r>
            <a:r>
              <a:rPr lang="en-US" dirty="0"/>
              <a:t> =  A3;      // the number of the LED pin</a:t>
            </a:r>
          </a:p>
          <a:p>
            <a:endParaRPr lang="en-US" dirty="0"/>
          </a:p>
          <a:p>
            <a:r>
              <a:rPr lang="en-US" dirty="0"/>
              <a:t>// variables will change:</a:t>
            </a:r>
          </a:p>
          <a:p>
            <a:r>
              <a:rPr lang="en-US" dirty="0"/>
              <a:t>int </a:t>
            </a:r>
            <a:r>
              <a:rPr lang="en-US" dirty="0" err="1"/>
              <a:t>buttonState</a:t>
            </a:r>
            <a:r>
              <a:rPr lang="en-US" dirty="0"/>
              <a:t> = 0;         // variable for reading the pushbutton status</a:t>
            </a:r>
          </a:p>
        </p:txBody>
      </p:sp>
    </p:spTree>
    <p:extLst>
      <p:ext uri="{BB962C8B-B14F-4D97-AF65-F5344CB8AC3E}">
        <p14:creationId xmlns:p14="http://schemas.microsoft.com/office/powerpoint/2010/main" val="91552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EDF8-909A-49B2-A47B-D84A1624A47A}"/>
              </a:ext>
            </a:extLst>
          </p:cNvPr>
          <p:cNvSpPr>
            <a:spLocks noGrp="1"/>
          </p:cNvSpPr>
          <p:nvPr>
            <p:ph type="title"/>
          </p:nvPr>
        </p:nvSpPr>
        <p:spPr>
          <a:xfrm>
            <a:off x="838200" y="157163"/>
            <a:ext cx="10515600" cy="700087"/>
          </a:xfrm>
        </p:spPr>
        <p:txBody>
          <a:bodyPr/>
          <a:lstStyle/>
          <a:p>
            <a:r>
              <a:rPr lang="en-US" dirty="0">
                <a:solidFill>
                  <a:srgbClr val="FF0000"/>
                </a:solidFill>
              </a:rPr>
              <a:t>void setup()</a:t>
            </a:r>
          </a:p>
        </p:txBody>
      </p:sp>
      <p:sp>
        <p:nvSpPr>
          <p:cNvPr id="3" name="Content Placeholder 2">
            <a:extLst>
              <a:ext uri="{FF2B5EF4-FFF2-40B4-BE49-F238E27FC236}">
                <a16:creationId xmlns:a16="http://schemas.microsoft.com/office/drawing/2014/main" id="{68478B1D-588E-42ED-8B36-E54C42AD8D9A}"/>
              </a:ext>
            </a:extLst>
          </p:cNvPr>
          <p:cNvSpPr>
            <a:spLocks noGrp="1"/>
          </p:cNvSpPr>
          <p:nvPr>
            <p:ph idx="1"/>
          </p:nvPr>
        </p:nvSpPr>
        <p:spPr>
          <a:xfrm>
            <a:off x="838200" y="857250"/>
            <a:ext cx="11353800" cy="5319713"/>
          </a:xfrm>
        </p:spPr>
        <p:txBody>
          <a:bodyPr>
            <a:normAutofit fontScale="92500"/>
          </a:bodyPr>
          <a:lstStyle/>
          <a:p>
            <a:r>
              <a:rPr lang="en-US" sz="3600" dirty="0" err="1"/>
              <a:t>pinMode</a:t>
            </a:r>
            <a:r>
              <a:rPr lang="en-US" sz="3600" dirty="0"/>
              <a:t>(</a:t>
            </a:r>
            <a:r>
              <a:rPr lang="en-US" sz="3600" dirty="0" err="1"/>
              <a:t>sensor,INPUT</a:t>
            </a:r>
            <a:r>
              <a:rPr lang="en-US" sz="3600" dirty="0"/>
              <a:t>); // Configuring pin A1 as input</a:t>
            </a:r>
          </a:p>
          <a:p>
            <a:r>
              <a:rPr lang="en-US" sz="3600" dirty="0" err="1"/>
              <a:t>pinMode</a:t>
            </a:r>
            <a:r>
              <a:rPr lang="en-US" sz="3600" dirty="0"/>
              <a:t>(</a:t>
            </a:r>
            <a:r>
              <a:rPr lang="en-US" sz="3600" dirty="0" err="1"/>
              <a:t>ledPin</a:t>
            </a:r>
            <a:r>
              <a:rPr lang="en-US" sz="3600" dirty="0"/>
              <a:t>, OUTPUT);</a:t>
            </a:r>
          </a:p>
          <a:p>
            <a:r>
              <a:rPr lang="en-US" sz="3600" dirty="0"/>
              <a:t>  // initialize the pushbutton pin as an input:</a:t>
            </a:r>
          </a:p>
          <a:p>
            <a:r>
              <a:rPr lang="en-US" sz="3600" dirty="0" err="1"/>
              <a:t>pinMode</a:t>
            </a:r>
            <a:r>
              <a:rPr lang="en-US" sz="3600" dirty="0"/>
              <a:t>(</a:t>
            </a:r>
            <a:r>
              <a:rPr lang="en-US" sz="3600" dirty="0" err="1"/>
              <a:t>buttonPin</a:t>
            </a:r>
            <a:r>
              <a:rPr lang="en-US" sz="3600" dirty="0"/>
              <a:t>, INPUT);</a:t>
            </a:r>
          </a:p>
          <a:p>
            <a:pPr marL="0" indent="0">
              <a:buNone/>
            </a:pPr>
            <a:endParaRPr lang="en-US" sz="3600" dirty="0"/>
          </a:p>
          <a:p>
            <a:r>
              <a:rPr lang="en-US" sz="3600" dirty="0" err="1"/>
              <a:t>Serial.begin</a:t>
            </a:r>
            <a:r>
              <a:rPr lang="en-US" sz="3600" dirty="0"/>
              <a:t>(9600);</a:t>
            </a:r>
          </a:p>
          <a:p>
            <a:r>
              <a:rPr lang="en-US" sz="3600" dirty="0" err="1"/>
              <a:t>lcd.begin</a:t>
            </a:r>
            <a:r>
              <a:rPr lang="en-US" sz="3600" dirty="0"/>
              <a:t>(16,2);  </a:t>
            </a:r>
          </a:p>
          <a:p>
            <a:r>
              <a:rPr lang="en-US" sz="3600" dirty="0"/>
              <a:t>  delay(500);</a:t>
            </a:r>
          </a:p>
        </p:txBody>
      </p:sp>
    </p:spTree>
    <p:extLst>
      <p:ext uri="{BB962C8B-B14F-4D97-AF65-F5344CB8AC3E}">
        <p14:creationId xmlns:p14="http://schemas.microsoft.com/office/powerpoint/2010/main" val="68582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9E05D-A8C2-4CF8-BC0A-5DE50A63749B}"/>
              </a:ext>
            </a:extLst>
          </p:cNvPr>
          <p:cNvSpPr>
            <a:spLocks noGrp="1"/>
          </p:cNvSpPr>
          <p:nvPr>
            <p:ph idx="1"/>
          </p:nvPr>
        </p:nvSpPr>
        <p:spPr>
          <a:xfrm>
            <a:off x="838200" y="242888"/>
            <a:ext cx="10515600" cy="5934075"/>
          </a:xfrm>
        </p:spPr>
        <p:txBody>
          <a:bodyPr>
            <a:normAutofit fontScale="25000" lnSpcReduction="20000"/>
          </a:bodyPr>
          <a:lstStyle/>
          <a:p>
            <a:r>
              <a:rPr lang="en-US" sz="11200" dirty="0" err="1"/>
              <a:t>BT_Serial.begin</a:t>
            </a:r>
            <a:r>
              <a:rPr lang="en-US" sz="11200" dirty="0"/>
              <a:t>(9600); </a:t>
            </a:r>
          </a:p>
          <a:p>
            <a:endParaRPr lang="en-US" sz="11200" dirty="0"/>
          </a:p>
          <a:p>
            <a:r>
              <a:rPr lang="en-US" sz="11200" dirty="0" err="1"/>
              <a:t>pinMode</a:t>
            </a:r>
            <a:r>
              <a:rPr lang="en-US" sz="11200" dirty="0"/>
              <a:t>(Relay1, OUTPUT); </a:t>
            </a:r>
            <a:r>
              <a:rPr lang="en-US" sz="11200" dirty="0" err="1"/>
              <a:t>digitalWrite</a:t>
            </a:r>
            <a:r>
              <a:rPr lang="en-US" sz="11200" dirty="0"/>
              <a:t>(Relay1, 1); </a:t>
            </a:r>
          </a:p>
          <a:p>
            <a:r>
              <a:rPr lang="en-US" sz="11200" dirty="0" err="1"/>
              <a:t>pinMode</a:t>
            </a:r>
            <a:r>
              <a:rPr lang="en-US" sz="11200" dirty="0"/>
              <a:t>(Relay2, OUTPUT); </a:t>
            </a:r>
            <a:r>
              <a:rPr lang="en-US" sz="11200" dirty="0" err="1"/>
              <a:t>digitalWrite</a:t>
            </a:r>
            <a:r>
              <a:rPr lang="en-US" sz="11200" dirty="0"/>
              <a:t>(Relay2, 1); </a:t>
            </a:r>
          </a:p>
          <a:p>
            <a:r>
              <a:rPr lang="en-US" sz="11200" dirty="0" err="1"/>
              <a:t>pinMode</a:t>
            </a:r>
            <a:r>
              <a:rPr lang="en-US" sz="11200" dirty="0"/>
              <a:t>(Relay3, OUTPUT); </a:t>
            </a:r>
            <a:r>
              <a:rPr lang="en-US" sz="11200" dirty="0" err="1"/>
              <a:t>digitalWrite</a:t>
            </a:r>
            <a:r>
              <a:rPr lang="en-US" sz="11200" dirty="0"/>
              <a:t>(Relay3, 1); </a:t>
            </a:r>
          </a:p>
          <a:p>
            <a:r>
              <a:rPr lang="en-US" sz="11200" dirty="0" err="1"/>
              <a:t>pinMode</a:t>
            </a:r>
            <a:r>
              <a:rPr lang="en-US" sz="11200" dirty="0"/>
              <a:t>(Relay4, OUTPUT); </a:t>
            </a:r>
            <a:r>
              <a:rPr lang="en-US" sz="11200" dirty="0" err="1"/>
              <a:t>digitalWrite</a:t>
            </a:r>
            <a:r>
              <a:rPr lang="en-US" sz="11200" dirty="0"/>
              <a:t>(Relay4, 1); </a:t>
            </a:r>
          </a:p>
          <a:p>
            <a:r>
              <a:rPr lang="en-US" sz="11200" dirty="0"/>
              <a:t>  </a:t>
            </a:r>
          </a:p>
          <a:p>
            <a:r>
              <a:rPr lang="en-US" sz="11200" dirty="0"/>
              <a:t>load1 = </a:t>
            </a:r>
            <a:r>
              <a:rPr lang="en-US" sz="11200" dirty="0" err="1"/>
              <a:t>EEPROM.read</a:t>
            </a:r>
            <a:r>
              <a:rPr lang="en-US" sz="11200" dirty="0"/>
              <a:t>(1);</a:t>
            </a:r>
          </a:p>
          <a:p>
            <a:r>
              <a:rPr lang="en-US" sz="11200" dirty="0"/>
              <a:t>load2 = </a:t>
            </a:r>
            <a:r>
              <a:rPr lang="en-US" sz="11200" dirty="0" err="1"/>
              <a:t>EEPROM.read</a:t>
            </a:r>
            <a:r>
              <a:rPr lang="en-US" sz="11200" dirty="0"/>
              <a:t>(2);</a:t>
            </a:r>
          </a:p>
          <a:p>
            <a:r>
              <a:rPr lang="en-US" sz="11200" dirty="0"/>
              <a:t>load3 = </a:t>
            </a:r>
            <a:r>
              <a:rPr lang="en-US" sz="11200" dirty="0" err="1"/>
              <a:t>EEPROM.read</a:t>
            </a:r>
            <a:r>
              <a:rPr lang="en-US" sz="11200" dirty="0"/>
              <a:t>(3);</a:t>
            </a:r>
          </a:p>
          <a:p>
            <a:r>
              <a:rPr lang="en-US" sz="11200" dirty="0"/>
              <a:t>load4 = </a:t>
            </a:r>
            <a:r>
              <a:rPr lang="en-US" sz="11200" dirty="0" err="1"/>
              <a:t>EEPROM.read</a:t>
            </a:r>
            <a:r>
              <a:rPr lang="en-US" sz="11200" dirty="0"/>
              <a:t>(4);</a:t>
            </a:r>
          </a:p>
          <a:p>
            <a:endParaRPr lang="en-US" sz="11200" dirty="0"/>
          </a:p>
          <a:p>
            <a:r>
              <a:rPr lang="en-US" sz="11200" dirty="0"/>
              <a:t>power = </a:t>
            </a:r>
            <a:r>
              <a:rPr lang="en-US" sz="11200" dirty="0" err="1"/>
              <a:t>EEPROM.read</a:t>
            </a:r>
            <a:r>
              <a:rPr lang="en-US" sz="11200" dirty="0"/>
              <a:t>(5);</a:t>
            </a:r>
          </a:p>
          <a:p>
            <a:r>
              <a:rPr lang="en-US" sz="11200" dirty="0"/>
              <a:t>delay(500); </a:t>
            </a:r>
          </a:p>
          <a:p>
            <a:endParaRPr lang="en-US" dirty="0"/>
          </a:p>
        </p:txBody>
      </p:sp>
    </p:spTree>
    <p:extLst>
      <p:ext uri="{BB962C8B-B14F-4D97-AF65-F5344CB8AC3E}">
        <p14:creationId xmlns:p14="http://schemas.microsoft.com/office/powerpoint/2010/main" val="211454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14400"/>
            <a:ext cx="10363200" cy="1143000"/>
          </a:xfrm>
        </p:spPr>
        <p:txBody>
          <a:bodyPr>
            <a:normAutofit fontScale="90000"/>
          </a:bodyPr>
          <a:lstStyle/>
          <a:p>
            <a:r>
              <a:rPr lang="en-US" b="1" u="sng" dirty="0"/>
              <a:t>Mobile App</a:t>
            </a:r>
            <a:br>
              <a:rPr lang="en-US" dirty="0"/>
            </a:br>
            <a:br>
              <a:rPr lang="en-US" dirty="0"/>
            </a:br>
            <a:r>
              <a:rPr lang="en-US" b="1" dirty="0" err="1"/>
              <a:t>Remotexy</a:t>
            </a:r>
            <a:endParaRPr lang="en-US" b="1" dirty="0"/>
          </a:p>
        </p:txBody>
      </p:sp>
      <p:sp>
        <p:nvSpPr>
          <p:cNvPr id="3" name="Subtitle 2"/>
          <p:cNvSpPr>
            <a:spLocks noGrp="1"/>
          </p:cNvSpPr>
          <p:nvPr>
            <p:ph type="subTitle" idx="1"/>
          </p:nvPr>
        </p:nvSpPr>
        <p:spPr/>
        <p:txBody>
          <a:bodyPr/>
          <a:lstStyle/>
          <a:p>
            <a:endParaRPr lang="en-US" dirty="0"/>
          </a:p>
        </p:txBody>
      </p:sp>
      <p:pic>
        <p:nvPicPr>
          <p:cNvPr id="1026" name="Picture 2" descr="C:\Users\made7\Downloads\Screenshot_2021-04-16 Remote control Arduino - RemoteX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10" y="2452255"/>
            <a:ext cx="1178559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357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Designer</a:t>
            </a:r>
          </a:p>
        </p:txBody>
      </p:sp>
      <p:sp>
        <p:nvSpPr>
          <p:cNvPr id="3" name="Content Placeholder 2"/>
          <p:cNvSpPr>
            <a:spLocks noGrp="1"/>
          </p:cNvSpPr>
          <p:nvPr>
            <p:ph idx="1"/>
          </p:nvPr>
        </p:nvSpPr>
        <p:spPr/>
        <p:txBody>
          <a:bodyPr/>
          <a:lstStyle/>
          <a:p>
            <a:endParaRPr lang="en-US"/>
          </a:p>
        </p:txBody>
      </p:sp>
      <p:pic>
        <p:nvPicPr>
          <p:cNvPr id="3074" name="Picture 2" descr="C:\Users\made7\Downloads\Screenshot_2021-04-16 Remote control Arduino - RemoteX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109728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9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configuration</a:t>
            </a:r>
          </a:p>
        </p:txBody>
      </p:sp>
      <p:sp>
        <p:nvSpPr>
          <p:cNvPr id="3" name="Content Placeholder 2"/>
          <p:cNvSpPr>
            <a:spLocks noGrp="1"/>
          </p:cNvSpPr>
          <p:nvPr>
            <p:ph idx="1"/>
          </p:nvPr>
        </p:nvSpPr>
        <p:spPr/>
        <p:txBody>
          <a:bodyPr/>
          <a:lstStyle/>
          <a:p>
            <a:endParaRPr lang="en-US"/>
          </a:p>
        </p:txBody>
      </p:sp>
      <p:pic>
        <p:nvPicPr>
          <p:cNvPr id="4098" name="Picture 2" descr="C:\Users\made7\Downloads\Screenshot_2021-04-16 Remote control Arduino - RemoteX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2700"/>
            <a:ext cx="11074401"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4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App Invertor</a:t>
            </a:r>
          </a:p>
        </p:txBody>
      </p:sp>
      <p:sp>
        <p:nvSpPr>
          <p:cNvPr id="3" name="Content Placeholder 2"/>
          <p:cNvSpPr>
            <a:spLocks noGrp="1"/>
          </p:cNvSpPr>
          <p:nvPr>
            <p:ph idx="1"/>
          </p:nvPr>
        </p:nvSpPr>
        <p:spPr/>
        <p:txBody>
          <a:bodyPr/>
          <a:lstStyle/>
          <a:p>
            <a:endParaRPr lang="en-US" dirty="0"/>
          </a:p>
        </p:txBody>
      </p:sp>
      <p:pic>
        <p:nvPicPr>
          <p:cNvPr id="5122" name="Picture 2" descr="C:\Users\made7\Downloads\Screenshot_2021-04-16 MIT App Inventor Explore MIT App Inven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524000"/>
            <a:ext cx="110744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649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Designer</a:t>
            </a:r>
          </a:p>
        </p:txBody>
      </p:sp>
      <p:sp>
        <p:nvSpPr>
          <p:cNvPr id="3" name="Content Placeholder 2"/>
          <p:cNvSpPr>
            <a:spLocks noGrp="1"/>
          </p:cNvSpPr>
          <p:nvPr>
            <p:ph idx="1"/>
          </p:nvPr>
        </p:nvSpPr>
        <p:spPr/>
        <p:txBody>
          <a:bodyPr/>
          <a:lstStyle/>
          <a:p>
            <a:endParaRPr lang="en-US"/>
          </a:p>
        </p:txBody>
      </p:sp>
      <p:pic>
        <p:nvPicPr>
          <p:cNvPr id="6147" name="Picture 3" descr="C:\Users\made7\Downloads\Screenshot_2021-04-16 MIT App Inven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447800"/>
            <a:ext cx="11785600" cy="535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0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7170" name="Picture 2" descr="C:\Users\made7\Downloads\Screenshot_2021-04-16 MIT App Invento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1"/>
            <a:ext cx="12192000" cy="579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979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8194" name="Picture 2" descr="C:\Users\made7\Downloads\Screenshot_2021-04-16 MIT App Invento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3" y="1447800"/>
            <a:ext cx="12361333"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2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6043-CFA7-472E-A797-D3C86667FDC8}"/>
              </a:ext>
            </a:extLst>
          </p:cNvPr>
          <p:cNvSpPr>
            <a:spLocks noGrp="1"/>
          </p:cNvSpPr>
          <p:nvPr>
            <p:ph type="title"/>
          </p:nvPr>
        </p:nvSpPr>
        <p:spPr/>
        <p:txBody>
          <a:bodyPr/>
          <a:lstStyle/>
          <a:p>
            <a:r>
              <a:rPr lang="en-US" b="1" dirty="0">
                <a:solidFill>
                  <a:srgbClr val="FF0000"/>
                </a:solidFill>
              </a:rPr>
              <a:t>COMPONENTS DETAILS :</a:t>
            </a:r>
            <a:endParaRPr lang="ar-EG" b="1" dirty="0">
              <a:solidFill>
                <a:srgbClr val="FF0000"/>
              </a:solidFill>
            </a:endParaRPr>
          </a:p>
        </p:txBody>
      </p:sp>
      <p:sp>
        <p:nvSpPr>
          <p:cNvPr id="3" name="Content Placeholder 2">
            <a:extLst>
              <a:ext uri="{FF2B5EF4-FFF2-40B4-BE49-F238E27FC236}">
                <a16:creationId xmlns:a16="http://schemas.microsoft.com/office/drawing/2014/main" id="{E88BE16A-A4B8-43E1-84F5-C74B152E043D}"/>
              </a:ext>
            </a:extLst>
          </p:cNvPr>
          <p:cNvSpPr>
            <a:spLocks noGrp="1"/>
          </p:cNvSpPr>
          <p:nvPr>
            <p:ph idx="1"/>
          </p:nvPr>
        </p:nvSpPr>
        <p:spPr/>
        <p:txBody>
          <a:bodyPr>
            <a:normAutofit fontScale="85000" lnSpcReduction="20000"/>
          </a:bodyPr>
          <a:lstStyle/>
          <a:p>
            <a:pPr marL="514350" indent="-514350">
              <a:buFont typeface="+mj-lt"/>
              <a:buAutoNum type="arabicPeriod"/>
            </a:pPr>
            <a:r>
              <a:rPr lang="en-US" sz="4400" dirty="0"/>
              <a:t>ARDUINO NANO </a:t>
            </a:r>
          </a:p>
          <a:p>
            <a:pPr marL="514350" indent="-514350">
              <a:buFont typeface="+mj-lt"/>
              <a:buAutoNum type="arabicPeriod"/>
            </a:pPr>
            <a:r>
              <a:rPr lang="en-US" sz="4400" dirty="0"/>
              <a:t>BLUETOOTH MODULE </a:t>
            </a:r>
          </a:p>
          <a:p>
            <a:pPr marL="514350" indent="-514350">
              <a:buFont typeface="+mj-lt"/>
              <a:buAutoNum type="arabicPeriod"/>
            </a:pPr>
            <a:r>
              <a:rPr lang="en-US" sz="4400" dirty="0"/>
              <a:t>4- CHANNEL 5V RELAY MODULE </a:t>
            </a:r>
          </a:p>
          <a:p>
            <a:pPr marL="514350" indent="-514350">
              <a:buFont typeface="+mj-lt"/>
              <a:buAutoNum type="arabicPeriod"/>
            </a:pPr>
            <a:r>
              <a:rPr lang="en-US" sz="4400" dirty="0"/>
              <a:t>TEMPERATURE SENSOR (LM35)</a:t>
            </a:r>
          </a:p>
          <a:p>
            <a:pPr marL="514350" indent="-514350">
              <a:buFont typeface="+mj-lt"/>
              <a:buAutoNum type="arabicPeriod"/>
            </a:pPr>
            <a:r>
              <a:rPr lang="en-US" sz="4400" dirty="0"/>
              <a:t>FLAME SENSOR </a:t>
            </a:r>
          </a:p>
          <a:p>
            <a:pPr marL="514350" indent="-514350">
              <a:buFont typeface="+mj-lt"/>
              <a:buAutoNum type="arabicPeriod"/>
            </a:pPr>
            <a:r>
              <a:rPr lang="en-US" sz="4400" dirty="0"/>
              <a:t>BUZZER </a:t>
            </a:r>
          </a:p>
          <a:p>
            <a:pPr marL="514350" indent="-514350">
              <a:buFont typeface="+mj-lt"/>
              <a:buAutoNum type="arabicPeriod"/>
            </a:pPr>
            <a:r>
              <a:rPr lang="en-US" sz="4400" dirty="0"/>
              <a:t>LCD                 </a:t>
            </a:r>
            <a:endParaRPr lang="ar-EG" sz="4400" dirty="0"/>
          </a:p>
        </p:txBody>
      </p:sp>
    </p:spTree>
    <p:extLst>
      <p:ext uri="{BB962C8B-B14F-4D97-AF65-F5344CB8AC3E}">
        <p14:creationId xmlns:p14="http://schemas.microsoft.com/office/powerpoint/2010/main" val="2094870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9218" name="Picture 2" descr="C:\Users\made7\Downloads\Screenshot_2021-04-16 MIT App Inventor(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11074400" cy="506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346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10242" name="Picture 2" descr="C:\Users\made7\Downloads\Screenshot_2021-04-17 MIT App Inven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5" y="1219201"/>
            <a:ext cx="11176000"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317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11266" name="Picture 2" descr="C:\Users\made7\Downloads\Screenshot_2021-04-17 MIT App Inven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371601"/>
            <a:ext cx="11374967" cy="510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141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3F93-0C49-42E5-A3D0-4B78F3EFC8B9}"/>
              </a:ext>
            </a:extLst>
          </p:cNvPr>
          <p:cNvSpPr>
            <a:spLocks noGrp="1"/>
          </p:cNvSpPr>
          <p:nvPr>
            <p:ph type="ctrTitle"/>
          </p:nvPr>
        </p:nvSpPr>
        <p:spPr>
          <a:xfrm>
            <a:off x="1524000" y="1122363"/>
            <a:ext cx="9144000" cy="1066201"/>
          </a:xfrm>
        </p:spPr>
        <p:txBody>
          <a:bodyPr/>
          <a:lstStyle/>
          <a:p>
            <a:r>
              <a:rPr lang="en-US" dirty="0"/>
              <a:t>what is firebase</a:t>
            </a:r>
          </a:p>
        </p:txBody>
      </p:sp>
      <p:sp>
        <p:nvSpPr>
          <p:cNvPr id="3" name="Subtitle 2">
            <a:extLst>
              <a:ext uri="{FF2B5EF4-FFF2-40B4-BE49-F238E27FC236}">
                <a16:creationId xmlns:a16="http://schemas.microsoft.com/office/drawing/2014/main" id="{A8890D6D-88A9-4C31-A086-B255A1BAF3CD}"/>
              </a:ext>
            </a:extLst>
          </p:cNvPr>
          <p:cNvSpPr>
            <a:spLocks noGrp="1"/>
          </p:cNvSpPr>
          <p:nvPr>
            <p:ph type="subTitle" idx="1"/>
          </p:nvPr>
        </p:nvSpPr>
        <p:spPr>
          <a:xfrm>
            <a:off x="1524000" y="2188564"/>
            <a:ext cx="9144000" cy="3069236"/>
          </a:xfrm>
        </p:spPr>
        <p:txBody>
          <a:bodyPr/>
          <a:lstStyle/>
          <a:p>
            <a:r>
              <a:rPr lang="en-US" dirty="0"/>
              <a:t>Firebase is a platform developed by Google for creating mobile and web applications. It was originally an independent company founded in 2011 In 2014, Google acquired the platform and it is now their flagship offering for app development. </a:t>
            </a:r>
          </a:p>
          <a:p>
            <a:r>
              <a:rPr lang="en-US" dirty="0"/>
              <a:t>The Firebase platform has 18 products split into three groups: Develop, Quality, and Grow.</a:t>
            </a:r>
          </a:p>
        </p:txBody>
      </p:sp>
    </p:spTree>
    <p:extLst>
      <p:ext uri="{BB962C8B-B14F-4D97-AF65-F5344CB8AC3E}">
        <p14:creationId xmlns:p14="http://schemas.microsoft.com/office/powerpoint/2010/main" val="981688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92C2-8AFE-4610-9131-81AAFF06F637}"/>
              </a:ext>
            </a:extLst>
          </p:cNvPr>
          <p:cNvSpPr>
            <a:spLocks noGrp="1"/>
          </p:cNvSpPr>
          <p:nvPr>
            <p:ph type="title"/>
          </p:nvPr>
        </p:nvSpPr>
        <p:spPr/>
        <p:txBody>
          <a:bodyPr/>
          <a:lstStyle/>
          <a:p>
            <a:r>
              <a:rPr lang="en-US" dirty="0"/>
              <a:t>Uses of firebase database</a:t>
            </a:r>
          </a:p>
        </p:txBody>
      </p:sp>
      <p:sp>
        <p:nvSpPr>
          <p:cNvPr id="3" name="Content Placeholder 2">
            <a:extLst>
              <a:ext uri="{FF2B5EF4-FFF2-40B4-BE49-F238E27FC236}">
                <a16:creationId xmlns:a16="http://schemas.microsoft.com/office/drawing/2014/main" id="{B8E9A95F-7B83-4773-81A2-BE1B4459FEA8}"/>
              </a:ext>
            </a:extLst>
          </p:cNvPr>
          <p:cNvSpPr>
            <a:spLocks noGrp="1"/>
          </p:cNvSpPr>
          <p:nvPr>
            <p:ph idx="1"/>
          </p:nvPr>
        </p:nvSpPr>
        <p:spPr/>
        <p:txBody>
          <a:bodyPr/>
          <a:lstStyle/>
          <a:p>
            <a:r>
              <a:rPr lang="en-US" dirty="0"/>
              <a:t>The Firebase Realtime Database lets you build rich, collaborative applications by allowing secure access to the database directly from client-side code. Data is persisted locally, and even while offline, </a:t>
            </a:r>
            <a:r>
              <a:rPr lang="en-US" dirty="0" err="1"/>
              <a:t>realtime</a:t>
            </a:r>
            <a:r>
              <a:rPr lang="en-US" dirty="0"/>
              <a:t> events continue to fire, giving the end user a responsive experience</a:t>
            </a:r>
          </a:p>
        </p:txBody>
      </p:sp>
    </p:spTree>
    <p:extLst>
      <p:ext uri="{BB962C8B-B14F-4D97-AF65-F5344CB8AC3E}">
        <p14:creationId xmlns:p14="http://schemas.microsoft.com/office/powerpoint/2010/main" val="63539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1D7E-154F-477B-BCF5-3BB98883DDF0}"/>
              </a:ext>
            </a:extLst>
          </p:cNvPr>
          <p:cNvSpPr>
            <a:spLocks noGrp="1"/>
          </p:cNvSpPr>
          <p:nvPr>
            <p:ph type="title"/>
          </p:nvPr>
        </p:nvSpPr>
        <p:spPr/>
        <p:txBody>
          <a:bodyPr/>
          <a:lstStyle/>
          <a:p>
            <a:r>
              <a:rPr lang="en-US" dirty="0"/>
              <a:t>Firebase in app inventor</a:t>
            </a:r>
          </a:p>
        </p:txBody>
      </p:sp>
      <p:pic>
        <p:nvPicPr>
          <p:cNvPr id="5" name="Content Placeholder 4" descr="Graphical user interface, application&#10;&#10;Description automatically generated">
            <a:extLst>
              <a:ext uri="{FF2B5EF4-FFF2-40B4-BE49-F238E27FC236}">
                <a16:creationId xmlns:a16="http://schemas.microsoft.com/office/drawing/2014/main" id="{4C3425C8-6BD5-437B-B2CC-5B94414C6C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3948"/>
            <a:ext cx="12192000" cy="5254052"/>
          </a:xfrm>
        </p:spPr>
      </p:pic>
    </p:spTree>
    <p:extLst>
      <p:ext uri="{BB962C8B-B14F-4D97-AF65-F5344CB8AC3E}">
        <p14:creationId xmlns:p14="http://schemas.microsoft.com/office/powerpoint/2010/main" val="585156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5727-E20C-4B4B-A514-DE76A4D15812}"/>
              </a:ext>
            </a:extLst>
          </p:cNvPr>
          <p:cNvSpPr>
            <a:spLocks noGrp="1"/>
          </p:cNvSpPr>
          <p:nvPr>
            <p:ph type="title"/>
          </p:nvPr>
        </p:nvSpPr>
        <p:spPr/>
        <p:txBody>
          <a:bodyPr/>
          <a:lstStyle/>
          <a:p>
            <a:r>
              <a:rPr lang="en-US" dirty="0"/>
              <a:t>firebase</a:t>
            </a:r>
          </a:p>
        </p:txBody>
      </p:sp>
      <p:pic>
        <p:nvPicPr>
          <p:cNvPr id="9" name="Content Placeholder 8" descr="Graphical user interface, application&#10;&#10;Description automatically generated">
            <a:extLst>
              <a:ext uri="{FF2B5EF4-FFF2-40B4-BE49-F238E27FC236}">
                <a16:creationId xmlns:a16="http://schemas.microsoft.com/office/drawing/2014/main" id="{7FE80989-C221-4693-BB83-90AD7E3E48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4026"/>
            <a:ext cx="12191999" cy="5373974"/>
          </a:xfrm>
        </p:spPr>
      </p:pic>
    </p:spTree>
    <p:extLst>
      <p:ext uri="{BB962C8B-B14F-4D97-AF65-F5344CB8AC3E}">
        <p14:creationId xmlns:p14="http://schemas.microsoft.com/office/powerpoint/2010/main" val="1614941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BC54-A3C6-42F6-BB73-5E0B4C48BDCA}"/>
              </a:ext>
            </a:extLst>
          </p:cNvPr>
          <p:cNvSpPr>
            <a:spLocks noGrp="1"/>
          </p:cNvSpPr>
          <p:nvPr>
            <p:ph type="title"/>
          </p:nvPr>
        </p:nvSpPr>
        <p:spPr>
          <a:xfrm>
            <a:off x="646111" y="452718"/>
            <a:ext cx="9404723" cy="1421052"/>
          </a:xfrm>
        </p:spPr>
        <p:txBody>
          <a:bodyPr/>
          <a:lstStyle/>
          <a:p>
            <a:r>
              <a:rPr lang="en-US" dirty="0" err="1"/>
              <a:t>Appendvalue</a:t>
            </a:r>
            <a:r>
              <a:rPr lang="en-US" dirty="0"/>
              <a:t>: add new value beside old values</a:t>
            </a:r>
          </a:p>
        </p:txBody>
      </p:sp>
      <p:pic>
        <p:nvPicPr>
          <p:cNvPr id="5" name="Content Placeholder 4" descr="Graphical user interface, text, application&#10;&#10;Description automatically generated">
            <a:extLst>
              <a:ext uri="{FF2B5EF4-FFF2-40B4-BE49-F238E27FC236}">
                <a16:creationId xmlns:a16="http://schemas.microsoft.com/office/drawing/2014/main" id="{26B47EAE-9318-4C52-A688-01CDBAA3D7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78702"/>
            <a:ext cx="12191999" cy="4879298"/>
          </a:xfrm>
        </p:spPr>
      </p:pic>
    </p:spTree>
    <p:extLst>
      <p:ext uri="{BB962C8B-B14F-4D97-AF65-F5344CB8AC3E}">
        <p14:creationId xmlns:p14="http://schemas.microsoft.com/office/powerpoint/2010/main" val="1380928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463E-DF70-487C-B642-4FB5CEE8E729}"/>
              </a:ext>
            </a:extLst>
          </p:cNvPr>
          <p:cNvSpPr>
            <a:spLocks noGrp="1"/>
          </p:cNvSpPr>
          <p:nvPr>
            <p:ph type="title"/>
          </p:nvPr>
        </p:nvSpPr>
        <p:spPr/>
        <p:txBody>
          <a:bodyPr/>
          <a:lstStyle/>
          <a:p>
            <a:r>
              <a:rPr lang="en-US" dirty="0" err="1"/>
              <a:t>Cleartag</a:t>
            </a:r>
            <a:r>
              <a:rPr lang="en-US" dirty="0"/>
              <a:t> : could clear any tag</a:t>
            </a:r>
            <a:br>
              <a:rPr lang="en-US" dirty="0"/>
            </a:br>
            <a:r>
              <a:rPr lang="en-US" dirty="0" err="1"/>
              <a:t>getvalue</a:t>
            </a:r>
            <a:r>
              <a:rPr lang="en-US" dirty="0"/>
              <a:t> tag: could get any old tag </a:t>
            </a:r>
          </a:p>
        </p:txBody>
      </p:sp>
      <p:pic>
        <p:nvPicPr>
          <p:cNvPr id="5" name="Content Placeholder 4" descr="Graphical user interface, text, application&#10;&#10;Description automatically generated">
            <a:extLst>
              <a:ext uri="{FF2B5EF4-FFF2-40B4-BE49-F238E27FC236}">
                <a16:creationId xmlns:a16="http://schemas.microsoft.com/office/drawing/2014/main" id="{77FECD23-6F8F-41A4-B523-3E518696D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31" y="2308485"/>
            <a:ext cx="11982138" cy="4444584"/>
          </a:xfrm>
        </p:spPr>
      </p:pic>
    </p:spTree>
    <p:extLst>
      <p:ext uri="{BB962C8B-B14F-4D97-AF65-F5344CB8AC3E}">
        <p14:creationId xmlns:p14="http://schemas.microsoft.com/office/powerpoint/2010/main" val="3889850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raphical user interface, application, website&#10;&#10;Description automatically generated">
            <a:extLst>
              <a:ext uri="{FF2B5EF4-FFF2-40B4-BE49-F238E27FC236}">
                <a16:creationId xmlns:a16="http://schemas.microsoft.com/office/drawing/2014/main" id="{6FA4FAA5-34B3-4DC8-9FDD-B181F6D0CA2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90773" y="480060"/>
            <a:ext cx="11810454" cy="619832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434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DFF7-6FC4-42A4-9DA2-8459ABFCED3D}"/>
              </a:ext>
            </a:extLst>
          </p:cNvPr>
          <p:cNvSpPr>
            <a:spLocks noGrp="1"/>
          </p:cNvSpPr>
          <p:nvPr>
            <p:ph type="title"/>
          </p:nvPr>
        </p:nvSpPr>
        <p:spPr/>
        <p:txBody>
          <a:bodyPr/>
          <a:lstStyle/>
          <a:p>
            <a:r>
              <a:rPr lang="en-US" dirty="0"/>
              <a:t>ARDUINO NANO :</a:t>
            </a:r>
            <a:endParaRPr lang="ar-EG" dirty="0"/>
          </a:p>
        </p:txBody>
      </p:sp>
      <p:pic>
        <p:nvPicPr>
          <p:cNvPr id="1030" name="Picture 6">
            <a:extLst>
              <a:ext uri="{FF2B5EF4-FFF2-40B4-BE49-F238E27FC236}">
                <a16:creationId xmlns:a16="http://schemas.microsoft.com/office/drawing/2014/main" id="{D0B2DA33-9D3B-4150-A8E3-E219B0FEA3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1630" y="1376039"/>
            <a:ext cx="6537869" cy="4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32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F41F-C89C-4699-B16C-89D613A3422A}"/>
              </a:ext>
            </a:extLst>
          </p:cNvPr>
          <p:cNvSpPr>
            <a:spLocks noGrp="1"/>
          </p:cNvSpPr>
          <p:nvPr>
            <p:ph type="title"/>
          </p:nvPr>
        </p:nvSpPr>
        <p:spPr>
          <a:xfrm>
            <a:off x="-145915" y="1"/>
            <a:ext cx="12337915" cy="6858000"/>
          </a:xfrm>
        </p:spPr>
        <p:txBody>
          <a:bodyPr/>
          <a:lstStyle/>
          <a:p>
            <a:pPr algn="ctr"/>
            <a:br>
              <a:rPr lang="en-US" sz="6000" dirty="0"/>
            </a:br>
            <a:br>
              <a:rPr lang="en-US" sz="6000" dirty="0"/>
            </a:br>
            <a:r>
              <a:rPr lang="en-US" sz="6000" dirty="0"/>
              <a:t>The security For the home</a:t>
            </a:r>
            <a:br>
              <a:rPr lang="en-US" sz="6000" dirty="0"/>
            </a:br>
            <a:br>
              <a:rPr lang="en-US" sz="6000" dirty="0"/>
            </a:br>
            <a:r>
              <a:rPr lang="en-US" sz="6000" dirty="0"/>
              <a:t>BY: Amr Essam </a:t>
            </a:r>
            <a:br>
              <a:rPr lang="en-US" sz="6000" dirty="0"/>
            </a:br>
            <a:endParaRPr lang="en-US" sz="6000" dirty="0"/>
          </a:p>
        </p:txBody>
      </p:sp>
    </p:spTree>
    <p:extLst>
      <p:ext uri="{BB962C8B-B14F-4D97-AF65-F5344CB8AC3E}">
        <p14:creationId xmlns:p14="http://schemas.microsoft.com/office/powerpoint/2010/main" val="2094584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0960D2E-4E0A-4A56-B5F0-D99B9483E614}"/>
              </a:ext>
            </a:extLst>
          </p:cNvPr>
          <p:cNvSpPr>
            <a:spLocks noGrp="1"/>
          </p:cNvSpPr>
          <p:nvPr>
            <p:ph type="title"/>
          </p:nvPr>
        </p:nvSpPr>
        <p:spPr>
          <a:xfrm>
            <a:off x="648930" y="629267"/>
            <a:ext cx="9252154" cy="1016654"/>
          </a:xfrm>
        </p:spPr>
        <p:txBody>
          <a:bodyPr>
            <a:normAutofit/>
          </a:bodyPr>
          <a:lstStyle/>
          <a:p>
            <a:r>
              <a:rPr lang="en-US">
                <a:solidFill>
                  <a:srgbClr val="EBEBEB"/>
                </a:solidFill>
              </a:rPr>
              <a:t>Security for the Home</a:t>
            </a:r>
          </a:p>
        </p:txBody>
      </p:sp>
      <p:sp>
        <p:nvSpPr>
          <p:cNvPr id="39"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F91A1B98-5349-4B82-81C6-538006CD4240}"/>
              </a:ext>
            </a:extLst>
          </p:cNvPr>
          <p:cNvGraphicFramePr>
            <a:graphicFrameLocks noGrp="1"/>
          </p:cNvGraphicFramePr>
          <p:nvPr>
            <p:ph idx="1"/>
            <p:extLst>
              <p:ext uri="{D42A27DB-BD31-4B8C-83A1-F6EECF244321}">
                <p14:modId xmlns:p14="http://schemas.microsoft.com/office/powerpoint/2010/main" val="2129667190"/>
              </p:ext>
            </p:extLst>
          </p:nvPr>
        </p:nvGraphicFramePr>
        <p:xfrm>
          <a:off x="648930" y="2607894"/>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355939"/>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FA9D2-FB5E-436E-BF90-00407199A66A}"/>
              </a:ext>
            </a:extLst>
          </p:cNvPr>
          <p:cNvSpPr>
            <a:spLocks noGrp="1"/>
          </p:cNvSpPr>
          <p:nvPr>
            <p:ph type="title"/>
          </p:nvPr>
        </p:nvSpPr>
        <p:spPr>
          <a:xfrm>
            <a:off x="648931" y="629266"/>
            <a:ext cx="4166510" cy="1622321"/>
          </a:xfrm>
        </p:spPr>
        <p:txBody>
          <a:bodyPr>
            <a:normAutofit/>
          </a:bodyPr>
          <a:lstStyle/>
          <a:p>
            <a:r>
              <a:rPr lang="en-US">
                <a:solidFill>
                  <a:srgbClr val="EBEBEB"/>
                </a:solidFill>
              </a:rPr>
              <a:t>Face Recognition</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picture containing text, gallery, room&#10;&#10;Description automatically generated">
            <a:extLst>
              <a:ext uri="{FF2B5EF4-FFF2-40B4-BE49-F238E27FC236}">
                <a16:creationId xmlns:a16="http://schemas.microsoft.com/office/drawing/2014/main" id="{B356AAF7-24BD-4396-B930-D46AE4944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733" y="0"/>
            <a:ext cx="5449889" cy="3883045"/>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952464-8B7D-40FE-9AFC-740CD74960A1}"/>
              </a:ext>
            </a:extLst>
          </p:cNvPr>
          <p:cNvSpPr>
            <a:spLocks noGrp="1"/>
          </p:cNvSpPr>
          <p:nvPr>
            <p:ph idx="1"/>
          </p:nvPr>
        </p:nvSpPr>
        <p:spPr>
          <a:xfrm>
            <a:off x="648931" y="2438400"/>
            <a:ext cx="4166509" cy="3785419"/>
          </a:xfrm>
        </p:spPr>
        <p:txBody>
          <a:bodyPr>
            <a:normAutofit/>
          </a:bodyPr>
          <a:lstStyle/>
          <a:p>
            <a:pPr fontAlgn="base"/>
            <a:r>
              <a:rPr lang="en-US" b="0" i="0" dirty="0">
                <a:solidFill>
                  <a:srgbClr val="EBEBEB"/>
                </a:solidFill>
                <a:effectLst/>
                <a:latin typeface="Merriweather"/>
              </a:rPr>
              <a:t>Face recognition is a method of identifying or verifying the identity of an individual using their face. Face recognition systems can be used to identify people in photos, video, or in real-time.</a:t>
            </a:r>
          </a:p>
          <a:p>
            <a:endParaRPr lang="en-US" dirty="0">
              <a:solidFill>
                <a:srgbClr val="EBEBEB"/>
              </a:solidFill>
            </a:endParaRPr>
          </a:p>
        </p:txBody>
      </p:sp>
      <p:pic>
        <p:nvPicPr>
          <p:cNvPr id="6" name="Picture 5" descr="Diagram&#10;&#10;Description automatically generated">
            <a:extLst>
              <a:ext uri="{FF2B5EF4-FFF2-40B4-BE49-F238E27FC236}">
                <a16:creationId xmlns:a16="http://schemas.microsoft.com/office/drawing/2014/main" id="{39D25F90-17A5-4C0A-A72F-38092FC52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733" y="3861886"/>
            <a:ext cx="5682706" cy="2989061"/>
          </a:xfrm>
          <a:prstGeom prst="rect">
            <a:avLst/>
          </a:prstGeom>
        </p:spPr>
      </p:pic>
    </p:spTree>
    <p:extLst>
      <p:ext uri="{BB962C8B-B14F-4D97-AF65-F5344CB8AC3E}">
        <p14:creationId xmlns:p14="http://schemas.microsoft.com/office/powerpoint/2010/main" val="232292754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77DC2E3-18F8-4534-B63D-49703B54DD43}"/>
              </a:ext>
            </a:extLst>
          </p:cNvPr>
          <p:cNvSpPr>
            <a:spLocks noGrp="1"/>
          </p:cNvSpPr>
          <p:nvPr>
            <p:ph type="title"/>
          </p:nvPr>
        </p:nvSpPr>
        <p:spPr>
          <a:xfrm>
            <a:off x="806195" y="804672"/>
            <a:ext cx="3521359" cy="5248656"/>
          </a:xfrm>
        </p:spPr>
        <p:txBody>
          <a:bodyPr anchor="ctr">
            <a:normAutofit/>
          </a:bodyPr>
          <a:lstStyle/>
          <a:p>
            <a:pPr algn="ctr"/>
            <a:r>
              <a:rPr lang="en-US"/>
              <a:t>Face detection and face recognition</a:t>
            </a:r>
          </a:p>
        </p:txBody>
      </p:sp>
      <p:sp>
        <p:nvSpPr>
          <p:cNvPr id="3" name="Content Placeholder 2">
            <a:extLst>
              <a:ext uri="{FF2B5EF4-FFF2-40B4-BE49-F238E27FC236}">
                <a16:creationId xmlns:a16="http://schemas.microsoft.com/office/drawing/2014/main" id="{CE5DEA83-2BD0-4BF0-B271-BD912E9E9A5A}"/>
              </a:ext>
            </a:extLst>
          </p:cNvPr>
          <p:cNvSpPr>
            <a:spLocks noGrp="1"/>
          </p:cNvSpPr>
          <p:nvPr>
            <p:ph idx="1"/>
          </p:nvPr>
        </p:nvSpPr>
        <p:spPr>
          <a:xfrm>
            <a:off x="4975861" y="804671"/>
            <a:ext cx="6399930" cy="5248657"/>
          </a:xfrm>
        </p:spPr>
        <p:style>
          <a:lnRef idx="2">
            <a:schemeClr val="dk1"/>
          </a:lnRef>
          <a:fillRef idx="1">
            <a:schemeClr val="lt1"/>
          </a:fillRef>
          <a:effectRef idx="0">
            <a:schemeClr val="dk1"/>
          </a:effectRef>
          <a:fontRef idx="minor">
            <a:schemeClr val="dk1"/>
          </a:fontRef>
        </p:style>
        <p:txBody>
          <a:bodyPr anchor="ctr">
            <a:normAutofit/>
          </a:bodyPr>
          <a:lstStyle/>
          <a:p>
            <a:pPr>
              <a:lnSpc>
                <a:spcPct val="90000"/>
              </a:lnSpc>
            </a:pPr>
            <a:r>
              <a:rPr lang="en-US" sz="1700"/>
              <a:t>Face Detection:</a:t>
            </a:r>
          </a:p>
          <a:p>
            <a:pPr>
              <a:lnSpc>
                <a:spcPct val="90000"/>
              </a:lnSpc>
            </a:pPr>
            <a:r>
              <a:rPr lang="en-US" sz="1700" b="0" i="0">
                <a:effectLst/>
                <a:latin typeface="Nunito Sans"/>
              </a:rPr>
              <a:t>computer technology that is able to identify the presence of people’s faces within digital images. In order to work, face detection applications use machine learning and formulas known as algorithms to detecting human faces within larger images. These larger images might contain numerous objects that aren’t faces such as landscapes, buildings and other parts of humans (e.g. legs, shoulders and arms).</a:t>
            </a:r>
          </a:p>
          <a:p>
            <a:pPr>
              <a:lnSpc>
                <a:spcPct val="90000"/>
              </a:lnSpc>
            </a:pPr>
            <a:r>
              <a:rPr lang="en-US" sz="1700"/>
              <a:t>Face recognition:</a:t>
            </a:r>
          </a:p>
          <a:p>
            <a:pPr>
              <a:lnSpc>
                <a:spcPct val="90000"/>
              </a:lnSpc>
            </a:pPr>
            <a:r>
              <a:rPr lang="en-US" sz="1700" b="0" i="0">
                <a:effectLst/>
                <a:latin typeface="Nunito Sans"/>
              </a:rPr>
              <a:t>describes a biometric technology that goes way beyond recognizing when a human face is present. It actually attempts to establish whose face it is. The process works using a computer application that captures a digital image of an individual’s face (sometimes taken from a video frame) and compares it to images in a database of stored records. While facial recognition isn’t 100% accurate, it can very accurately determine when there is a strong chance that an person’s face matches someone in the database.</a:t>
            </a:r>
            <a:endParaRPr lang="en-US" sz="1700">
              <a:latin typeface="Nunito Sans"/>
            </a:endParaRPr>
          </a:p>
          <a:p>
            <a:pPr>
              <a:lnSpc>
                <a:spcPct val="90000"/>
              </a:lnSpc>
            </a:pPr>
            <a:endParaRPr lang="en-US" sz="1700"/>
          </a:p>
        </p:txBody>
      </p:sp>
    </p:spTree>
    <p:extLst>
      <p:ext uri="{BB962C8B-B14F-4D97-AF65-F5344CB8AC3E}">
        <p14:creationId xmlns:p14="http://schemas.microsoft.com/office/powerpoint/2010/main" val="2905445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1F96-8678-45BA-9D24-26F77D517FF6}"/>
              </a:ext>
            </a:extLst>
          </p:cNvPr>
          <p:cNvSpPr>
            <a:spLocks noGrp="1"/>
          </p:cNvSpPr>
          <p:nvPr>
            <p:ph type="title"/>
          </p:nvPr>
        </p:nvSpPr>
        <p:spPr>
          <a:xfrm>
            <a:off x="646112" y="452718"/>
            <a:ext cx="5629222" cy="1400530"/>
          </a:xfrm>
        </p:spPr>
        <p:txBody>
          <a:bodyPr>
            <a:normAutofit/>
          </a:bodyPr>
          <a:lstStyle/>
          <a:p>
            <a:r>
              <a:rPr lang="en-US" dirty="0"/>
              <a:t>Hardware Components:</a:t>
            </a:r>
          </a:p>
        </p:txBody>
      </p:sp>
      <p:sp>
        <p:nvSpPr>
          <p:cNvPr id="12" name="Freeform: Shape 11">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motherboard with a motherboard&#10;&#10;Description automatically generated with low confidence">
            <a:extLst>
              <a:ext uri="{FF2B5EF4-FFF2-40B4-BE49-F238E27FC236}">
                <a16:creationId xmlns:a16="http://schemas.microsoft.com/office/drawing/2014/main" id="{971008B9-FB2B-4D2C-A0F5-2A407F8D5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710" y="647699"/>
            <a:ext cx="3242202" cy="3242202"/>
          </a:xfrm>
          <a:prstGeom prst="rect">
            <a:avLst/>
          </a:prstGeom>
          <a:effectLst/>
        </p:spPr>
      </p:pic>
      <p:sp>
        <p:nvSpPr>
          <p:cNvPr id="16" name="Rectangle 15">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62FBF27-3953-475F-85A2-5BAC3179F77D}"/>
              </a:ext>
            </a:extLst>
          </p:cNvPr>
          <p:cNvSpPr>
            <a:spLocks noGrp="1"/>
          </p:cNvSpPr>
          <p:nvPr>
            <p:ph idx="1"/>
          </p:nvPr>
        </p:nvSpPr>
        <p:spPr>
          <a:xfrm>
            <a:off x="646112" y="2052918"/>
            <a:ext cx="5628635" cy="4195481"/>
          </a:xfrm>
        </p:spPr>
        <p:txBody>
          <a:bodyPr>
            <a:normAutofit/>
          </a:bodyPr>
          <a:lstStyle/>
          <a:p>
            <a:r>
              <a:rPr lang="en-US" dirty="0"/>
              <a:t>Raspberry Pi 4</a:t>
            </a:r>
          </a:p>
          <a:p>
            <a:endParaRPr lang="en-US" dirty="0"/>
          </a:p>
          <a:p>
            <a:endParaRPr lang="en-US" dirty="0"/>
          </a:p>
          <a:p>
            <a:endParaRPr lang="en-US" dirty="0"/>
          </a:p>
          <a:p>
            <a:endParaRPr lang="en-US" dirty="0"/>
          </a:p>
          <a:p>
            <a:r>
              <a:rPr lang="en-US" dirty="0"/>
              <a:t>Camera Module v2</a:t>
            </a:r>
          </a:p>
        </p:txBody>
      </p:sp>
      <p:pic>
        <p:nvPicPr>
          <p:cNvPr id="7" name="Picture 6" descr="A picture containing text&#10;&#10;Description automatically generated">
            <a:extLst>
              <a:ext uri="{FF2B5EF4-FFF2-40B4-BE49-F238E27FC236}">
                <a16:creationId xmlns:a16="http://schemas.microsoft.com/office/drawing/2014/main" id="{D33A1841-E092-40EC-86F0-2012973D7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564" y="4085841"/>
            <a:ext cx="2924494" cy="2162557"/>
          </a:xfrm>
          <a:prstGeom prst="rect">
            <a:avLst/>
          </a:prstGeom>
          <a:effectLst/>
        </p:spPr>
      </p:pic>
    </p:spTree>
    <p:extLst>
      <p:ext uri="{BB962C8B-B14F-4D97-AF65-F5344CB8AC3E}">
        <p14:creationId xmlns:p14="http://schemas.microsoft.com/office/powerpoint/2010/main" val="3481150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6A8CC-7372-420F-B6AD-3A51C2D3BC1A}"/>
              </a:ext>
            </a:extLst>
          </p:cNvPr>
          <p:cNvSpPr>
            <a:spLocks noGrp="1"/>
          </p:cNvSpPr>
          <p:nvPr>
            <p:ph type="title"/>
          </p:nvPr>
        </p:nvSpPr>
        <p:spPr>
          <a:xfrm>
            <a:off x="648931" y="629266"/>
            <a:ext cx="4166510" cy="1622321"/>
          </a:xfrm>
        </p:spPr>
        <p:txBody>
          <a:bodyPr>
            <a:normAutofit/>
          </a:bodyPr>
          <a:lstStyle/>
          <a:p>
            <a:r>
              <a:rPr lang="en-US">
                <a:solidFill>
                  <a:srgbClr val="EBEBEB"/>
                </a:solidFill>
              </a:rPr>
              <a:t>Software:</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Graphic 6" descr="Computer">
            <a:extLst>
              <a:ext uri="{FF2B5EF4-FFF2-40B4-BE49-F238E27FC236}">
                <a16:creationId xmlns:a16="http://schemas.microsoft.com/office/drawing/2014/main" id="{20B12495-7F81-43FC-9D39-C47DEBEE6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3992" y="704054"/>
            <a:ext cx="5449889" cy="5449889"/>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4006DAF-47DD-4CA7-A13E-218022CE4D31}"/>
              </a:ext>
            </a:extLst>
          </p:cNvPr>
          <p:cNvSpPr>
            <a:spLocks noGrp="1"/>
          </p:cNvSpPr>
          <p:nvPr>
            <p:ph idx="1"/>
          </p:nvPr>
        </p:nvSpPr>
        <p:spPr>
          <a:xfrm>
            <a:off x="648931" y="2438400"/>
            <a:ext cx="4166509" cy="3785419"/>
          </a:xfrm>
        </p:spPr>
        <p:txBody>
          <a:bodyPr>
            <a:normAutofit/>
          </a:bodyPr>
          <a:lstStyle/>
          <a:p>
            <a:r>
              <a:rPr lang="en-US" dirty="0">
                <a:solidFill>
                  <a:srgbClr val="EBEBEB"/>
                </a:solidFill>
              </a:rPr>
              <a:t>Raspbian Buster</a:t>
            </a:r>
          </a:p>
          <a:p>
            <a:r>
              <a:rPr lang="en-US" dirty="0">
                <a:solidFill>
                  <a:srgbClr val="EBEBEB"/>
                </a:solidFill>
              </a:rPr>
              <a:t>VNC Viewer</a:t>
            </a:r>
          </a:p>
          <a:p>
            <a:r>
              <a:rPr lang="en-US" dirty="0">
                <a:solidFill>
                  <a:srgbClr val="EBEBEB"/>
                </a:solidFill>
              </a:rPr>
              <a:t>Python</a:t>
            </a:r>
          </a:p>
          <a:p>
            <a:r>
              <a:rPr lang="en-US" dirty="0">
                <a:solidFill>
                  <a:srgbClr val="EBEBEB"/>
                </a:solidFill>
              </a:rPr>
              <a:t>Python libraries</a:t>
            </a:r>
          </a:p>
          <a:p>
            <a:r>
              <a:rPr lang="en-US" dirty="0">
                <a:solidFill>
                  <a:srgbClr val="EBEBEB"/>
                </a:solidFill>
              </a:rPr>
              <a:t>Open CV</a:t>
            </a:r>
          </a:p>
          <a:p>
            <a:r>
              <a:rPr lang="en-US" dirty="0">
                <a:solidFill>
                  <a:srgbClr val="EBEBEB"/>
                </a:solidFill>
              </a:rPr>
              <a:t>NumPy</a:t>
            </a:r>
          </a:p>
          <a:p>
            <a:r>
              <a:rPr lang="en-US" dirty="0">
                <a:solidFill>
                  <a:srgbClr val="EBEBEB"/>
                </a:solidFill>
              </a:rPr>
              <a:t>Face Detection Using </a:t>
            </a:r>
            <a:r>
              <a:rPr lang="en-US" dirty="0" err="1">
                <a:solidFill>
                  <a:srgbClr val="EBEBEB"/>
                </a:solidFill>
              </a:rPr>
              <a:t>Harscade</a:t>
            </a:r>
            <a:r>
              <a:rPr lang="en-US" dirty="0">
                <a:solidFill>
                  <a:srgbClr val="EBEBEB"/>
                </a:solidFill>
              </a:rPr>
              <a:t> .Xml File</a:t>
            </a:r>
          </a:p>
        </p:txBody>
      </p:sp>
    </p:spTree>
    <p:extLst>
      <p:ext uri="{BB962C8B-B14F-4D97-AF65-F5344CB8AC3E}">
        <p14:creationId xmlns:p14="http://schemas.microsoft.com/office/powerpoint/2010/main" val="220781574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6325-90F0-49A7-B0AB-33A6FD206D4F}"/>
              </a:ext>
            </a:extLst>
          </p:cNvPr>
          <p:cNvSpPr>
            <a:spLocks noGrp="1"/>
          </p:cNvSpPr>
          <p:nvPr>
            <p:ph type="title"/>
          </p:nvPr>
        </p:nvSpPr>
        <p:spPr>
          <a:xfrm>
            <a:off x="650669" y="629266"/>
            <a:ext cx="3330328" cy="1641986"/>
          </a:xfrm>
        </p:spPr>
        <p:txBody>
          <a:bodyPr vert="horz" lIns="91440" tIns="45720" rIns="91440" bIns="45720" rtlCol="0">
            <a:normAutofit/>
          </a:bodyPr>
          <a:lstStyle/>
          <a:p>
            <a:r>
              <a:rPr lang="en-US"/>
              <a:t>Code Files</a:t>
            </a:r>
          </a:p>
        </p:txBody>
      </p:sp>
      <p:pic>
        <p:nvPicPr>
          <p:cNvPr id="5" name="Content Placeholder 4">
            <a:extLst>
              <a:ext uri="{FF2B5EF4-FFF2-40B4-BE49-F238E27FC236}">
                <a16:creationId xmlns:a16="http://schemas.microsoft.com/office/drawing/2014/main" id="{970257A8-A79A-4DD3-AD8D-86BF834C4775}"/>
              </a:ext>
            </a:extLst>
          </p:cNvPr>
          <p:cNvPicPr>
            <a:picLocks noChangeAspect="1"/>
          </p:cNvPicPr>
          <p:nvPr/>
        </p:nvPicPr>
        <p:blipFill rotWithShape="1">
          <a:blip r:embed="rId3"/>
          <a:srcRect r="37991"/>
          <a:stretch/>
        </p:blipFill>
        <p:spPr>
          <a:xfrm>
            <a:off x="4634680" y="10"/>
            <a:ext cx="7560130" cy="6857990"/>
          </a:xfrm>
          <a:prstGeom prst="rect">
            <a:avLst/>
          </a:prstGeom>
        </p:spPr>
      </p:pic>
      <p:sp>
        <p:nvSpPr>
          <p:cNvPr id="31" name="Rectangle 3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Content Placeholder 27">
            <a:extLst>
              <a:ext uri="{FF2B5EF4-FFF2-40B4-BE49-F238E27FC236}">
                <a16:creationId xmlns:a16="http://schemas.microsoft.com/office/drawing/2014/main" id="{903F33D9-1153-4064-878D-847EFEC4E489}"/>
              </a:ext>
            </a:extLst>
          </p:cNvPr>
          <p:cNvSpPr>
            <a:spLocks noGrp="1"/>
          </p:cNvSpPr>
          <p:nvPr>
            <p:ph idx="1"/>
          </p:nvPr>
        </p:nvSpPr>
        <p:spPr>
          <a:xfrm>
            <a:off x="650669" y="2438400"/>
            <a:ext cx="3330328" cy="3809999"/>
          </a:xfrm>
        </p:spPr>
        <p:txBody>
          <a:bodyPr>
            <a:normAutofit/>
          </a:bodyPr>
          <a:lstStyle/>
          <a:p>
            <a:r>
              <a:rPr lang="en-US" dirty="0"/>
              <a:t>Dataset</a:t>
            </a:r>
          </a:p>
          <a:p>
            <a:r>
              <a:rPr lang="en-US" dirty="0" err="1"/>
              <a:t>encode_faces</a:t>
            </a:r>
            <a:endParaRPr lang="en-US" dirty="0"/>
          </a:p>
          <a:p>
            <a:r>
              <a:rPr lang="en-US" dirty="0"/>
              <a:t>Encodings</a:t>
            </a:r>
          </a:p>
          <a:p>
            <a:r>
              <a:rPr lang="en-US" dirty="0" err="1"/>
              <a:t>haarcascade_frontalface_default</a:t>
            </a:r>
            <a:endParaRPr lang="en-US" dirty="0"/>
          </a:p>
          <a:p>
            <a:r>
              <a:rPr lang="en-US" dirty="0" err="1"/>
              <a:t>pi_face_recognition</a:t>
            </a:r>
            <a:endParaRPr lang="en-US" dirty="0"/>
          </a:p>
        </p:txBody>
      </p:sp>
    </p:spTree>
    <p:extLst>
      <p:ext uri="{BB962C8B-B14F-4D97-AF65-F5344CB8AC3E}">
        <p14:creationId xmlns:p14="http://schemas.microsoft.com/office/powerpoint/2010/main" val="2987206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6254-91C2-43D6-AFB3-14DA898589BE}"/>
              </a:ext>
            </a:extLst>
          </p:cNvPr>
          <p:cNvSpPr>
            <a:spLocks noGrp="1"/>
          </p:cNvSpPr>
          <p:nvPr>
            <p:ph type="title"/>
          </p:nvPr>
        </p:nvSpPr>
        <p:spPr/>
        <p:txBody>
          <a:bodyPr/>
          <a:lstStyle/>
          <a:p>
            <a:r>
              <a:rPr lang="en-US" dirty="0"/>
              <a:t>Flow chart</a:t>
            </a:r>
          </a:p>
        </p:txBody>
      </p:sp>
      <p:pic>
        <p:nvPicPr>
          <p:cNvPr id="5" name="Content Placeholder 4" descr="Diagram&#10;&#10;Description automatically generated">
            <a:extLst>
              <a:ext uri="{FF2B5EF4-FFF2-40B4-BE49-F238E27FC236}">
                <a16:creationId xmlns:a16="http://schemas.microsoft.com/office/drawing/2014/main" id="{01628796-9CDD-4A29-9733-B1AE2B106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519" y="1400631"/>
            <a:ext cx="8039403" cy="4260884"/>
          </a:xfrm>
        </p:spPr>
      </p:pic>
    </p:spTree>
    <p:extLst>
      <p:ext uri="{BB962C8B-B14F-4D97-AF65-F5344CB8AC3E}">
        <p14:creationId xmlns:p14="http://schemas.microsoft.com/office/powerpoint/2010/main" val="2682257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F191C-8212-4AF6-BC60-C7F97CB64789}"/>
              </a:ext>
            </a:extLst>
          </p:cNvPr>
          <p:cNvSpPr>
            <a:spLocks noGrp="1"/>
          </p:cNvSpPr>
          <p:nvPr>
            <p:ph type="title"/>
          </p:nvPr>
        </p:nvSpPr>
        <p:spPr>
          <a:xfrm>
            <a:off x="635223" y="629266"/>
            <a:ext cx="3116690" cy="5594554"/>
          </a:xfrm>
        </p:spPr>
        <p:txBody>
          <a:bodyPr anchor="ctr">
            <a:normAutofit/>
          </a:bodyPr>
          <a:lstStyle/>
          <a:p>
            <a:r>
              <a:rPr lang="en-US" sz="4800">
                <a:solidFill>
                  <a:srgbClr val="EBEBEB"/>
                </a:solidFill>
              </a:rPr>
              <a:t>HOG and CNN</a:t>
            </a:r>
          </a:p>
        </p:txBody>
      </p:sp>
      <p:sp>
        <p:nvSpPr>
          <p:cNvPr id="30"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1" name="Freeform: Shape 1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2" name="Rectangle 1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4A8B2943-BAEB-4A66-8774-349BFF83AFD7}"/>
              </a:ext>
            </a:extLst>
          </p:cNvPr>
          <p:cNvSpPr>
            <a:spLocks noGrp="1"/>
          </p:cNvSpPr>
          <p:nvPr>
            <p:ph idx="1"/>
          </p:nvPr>
        </p:nvSpPr>
        <p:spPr>
          <a:xfrm>
            <a:off x="5048452" y="1410459"/>
            <a:ext cx="6495847" cy="1885146"/>
          </a:xfrm>
        </p:spPr>
        <p:txBody>
          <a:bodyPr>
            <a:normAutofit/>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8139BD64-C925-47E1-90D9-99E17AEDD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582" y="1048737"/>
            <a:ext cx="7698226" cy="3523263"/>
          </a:xfrm>
          <a:prstGeom prst="rect">
            <a:avLst/>
          </a:prstGeom>
          <a:effectLst/>
        </p:spPr>
      </p:pic>
    </p:spTree>
    <p:extLst>
      <p:ext uri="{BB962C8B-B14F-4D97-AF65-F5344CB8AC3E}">
        <p14:creationId xmlns:p14="http://schemas.microsoft.com/office/powerpoint/2010/main" val="1836881551"/>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4E3007-3DC1-4CD6-BB2B-ACBDAC818018}"/>
              </a:ext>
            </a:extLst>
          </p:cNvPr>
          <p:cNvSpPr>
            <a:spLocks noGrp="1"/>
          </p:cNvSpPr>
          <p:nvPr>
            <p:ph type="title"/>
          </p:nvPr>
        </p:nvSpPr>
        <p:spPr>
          <a:xfrm>
            <a:off x="385455" y="344771"/>
            <a:ext cx="4527194" cy="1894751"/>
          </a:xfrm>
        </p:spPr>
        <p:txBody>
          <a:bodyPr vert="horz" lIns="91440" tIns="45720" rIns="91440" bIns="45720" rtlCol="0" anchor="b">
            <a:normAutofit/>
          </a:bodyPr>
          <a:lstStyle/>
          <a:p>
            <a:r>
              <a:rPr lang="en-US" sz="6000" b="0" i="0" kern="1200" dirty="0">
                <a:solidFill>
                  <a:schemeClr val="tx2"/>
                </a:solidFill>
                <a:latin typeface="+mj-lt"/>
                <a:ea typeface="+mj-ea"/>
                <a:cs typeface="+mj-cs"/>
              </a:rPr>
              <a:t>The Results</a:t>
            </a:r>
          </a:p>
        </p:txBody>
      </p:sp>
      <p:pic>
        <p:nvPicPr>
          <p:cNvPr id="5" name="Content Placeholder 4">
            <a:extLst>
              <a:ext uri="{FF2B5EF4-FFF2-40B4-BE49-F238E27FC236}">
                <a16:creationId xmlns:a16="http://schemas.microsoft.com/office/drawing/2014/main" id="{27C95837-D2F7-4198-A060-0098F241BA3B}"/>
              </a:ext>
            </a:extLst>
          </p:cNvPr>
          <p:cNvPicPr>
            <a:picLocks noGrp="1" noChangeAspect="1"/>
          </p:cNvPicPr>
          <p:nvPr>
            <p:ph idx="1"/>
          </p:nvPr>
        </p:nvPicPr>
        <p:blipFill rotWithShape="1">
          <a:blip r:embed="rId7"/>
          <a:srcRect l="22562" t="13207" r="23136" b="14211"/>
          <a:stretch/>
        </p:blipFill>
        <p:spPr>
          <a:xfrm>
            <a:off x="5330155" y="1459149"/>
            <a:ext cx="6204560" cy="4664945"/>
          </a:xfrm>
          <a:prstGeom prst="rect">
            <a:avLst/>
          </a:prstGeom>
          <a:effectLst/>
        </p:spPr>
      </p:pic>
    </p:spTree>
    <p:extLst>
      <p:ext uri="{BB962C8B-B14F-4D97-AF65-F5344CB8AC3E}">
        <p14:creationId xmlns:p14="http://schemas.microsoft.com/office/powerpoint/2010/main" val="338360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B941-AE31-4BBD-9A3A-A8C3BDC5E29B}"/>
              </a:ext>
            </a:extLst>
          </p:cNvPr>
          <p:cNvSpPr>
            <a:spLocks noGrp="1"/>
          </p:cNvSpPr>
          <p:nvPr>
            <p:ph type="title"/>
          </p:nvPr>
        </p:nvSpPr>
        <p:spPr/>
        <p:txBody>
          <a:bodyPr/>
          <a:lstStyle/>
          <a:p>
            <a:r>
              <a:rPr lang="en-US" b="1" dirty="0">
                <a:solidFill>
                  <a:srgbClr val="FF0000"/>
                </a:solidFill>
              </a:rPr>
              <a:t>ARDUINO NANO :</a:t>
            </a:r>
            <a:r>
              <a:rPr lang="en-US" dirty="0"/>
              <a:t>		</a:t>
            </a:r>
            <a:endParaRPr lang="ar-EG" dirty="0"/>
          </a:p>
        </p:txBody>
      </p:sp>
      <p:pic>
        <p:nvPicPr>
          <p:cNvPr id="2050" name="Picture 2">
            <a:extLst>
              <a:ext uri="{FF2B5EF4-FFF2-40B4-BE49-F238E27FC236}">
                <a16:creationId xmlns:a16="http://schemas.microsoft.com/office/drawing/2014/main" id="{B326C011-B8B3-4E1B-A440-7200E4EA06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8788" y="1322773"/>
            <a:ext cx="10173809" cy="48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51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6FA9D-6006-4E6E-8BFB-A644FD17A9A5}"/>
              </a:ext>
            </a:extLst>
          </p:cNvPr>
          <p:cNvSpPr>
            <a:spLocks noGrp="1"/>
          </p:cNvSpPr>
          <p:nvPr>
            <p:ph type="title"/>
          </p:nvPr>
        </p:nvSpPr>
        <p:spPr/>
        <p:txBody>
          <a:bodyPr/>
          <a:lstStyle/>
          <a:p>
            <a:r>
              <a:rPr lang="en-US" dirty="0"/>
              <a:t>Face Recognition Usage</a:t>
            </a:r>
          </a:p>
        </p:txBody>
      </p:sp>
      <p:sp>
        <p:nvSpPr>
          <p:cNvPr id="7" name="Content Placeholder 6">
            <a:extLst>
              <a:ext uri="{FF2B5EF4-FFF2-40B4-BE49-F238E27FC236}">
                <a16:creationId xmlns:a16="http://schemas.microsoft.com/office/drawing/2014/main" id="{8CC88596-F421-47A2-91D9-30EC0182AC43}"/>
              </a:ext>
            </a:extLst>
          </p:cNvPr>
          <p:cNvSpPr>
            <a:spLocks noGrp="1"/>
          </p:cNvSpPr>
          <p:nvPr>
            <p:ph idx="1"/>
          </p:nvPr>
        </p:nvSpPr>
        <p:spPr>
          <a:xfrm>
            <a:off x="976852" y="1395919"/>
            <a:ext cx="9665208" cy="5009363"/>
          </a:xfrm>
        </p:spPr>
        <p:txBody>
          <a:bodyPr>
            <a:normAutofit/>
          </a:bodyPr>
          <a:lstStyle/>
          <a:p>
            <a:r>
              <a:rPr lang="en-US" b="0" i="0" cap="all" dirty="0">
                <a:effectLst/>
                <a:latin typeface="Raleway"/>
              </a:rPr>
              <a:t>PREVENT RETAIL CRIME</a:t>
            </a:r>
          </a:p>
          <a:p>
            <a:r>
              <a:rPr lang="en-US" b="0" i="0" cap="all" dirty="0">
                <a:effectLst/>
                <a:latin typeface="Raleway"/>
              </a:rPr>
              <a:t>UNLOCK PHONES</a:t>
            </a:r>
          </a:p>
          <a:p>
            <a:r>
              <a:rPr lang="en-US" b="0" i="0" cap="all" dirty="0">
                <a:effectLst/>
                <a:latin typeface="Raleway"/>
              </a:rPr>
              <a:t>SMARTER ADVERTISING</a:t>
            </a:r>
          </a:p>
          <a:p>
            <a:r>
              <a:rPr lang="en-US" b="0" i="0" cap="all" dirty="0">
                <a:effectLst/>
                <a:latin typeface="Raleway"/>
              </a:rPr>
              <a:t>FIND MISSING PERSONS</a:t>
            </a:r>
          </a:p>
          <a:p>
            <a:r>
              <a:rPr lang="en-US" b="0" i="0" cap="all" dirty="0">
                <a:effectLst/>
                <a:latin typeface="Raleway"/>
              </a:rPr>
              <a:t>HELP THE BLIND</a:t>
            </a:r>
          </a:p>
          <a:p>
            <a:r>
              <a:rPr lang="en-US" b="0" i="0" cap="all" dirty="0">
                <a:effectLst/>
                <a:latin typeface="Raleway"/>
              </a:rPr>
              <a:t>AID FORENSIC INVESTIGATIONS</a:t>
            </a:r>
          </a:p>
          <a:p>
            <a:r>
              <a:rPr lang="en-US" b="0" i="0" cap="all" dirty="0">
                <a:effectLst/>
                <a:latin typeface="Raleway"/>
              </a:rPr>
              <a:t>IDENTIFY PEOPLE ON SOCIAL MEDIA PLATFORMS</a:t>
            </a:r>
          </a:p>
          <a:p>
            <a:r>
              <a:rPr lang="en-US" b="0" i="0" cap="all" dirty="0">
                <a:effectLst/>
                <a:latin typeface="Raleway"/>
              </a:rPr>
              <a:t>RECOGNIZE VIPS AT SPORTING EVENTS</a:t>
            </a:r>
          </a:p>
          <a:p>
            <a:r>
              <a:rPr lang="en-US" b="0" i="0" cap="all" dirty="0">
                <a:effectLst/>
                <a:latin typeface="Raleway"/>
              </a:rPr>
              <a:t>TRACK SCHOOL ATTENDANCE</a:t>
            </a:r>
          </a:p>
          <a:p>
            <a:r>
              <a:rPr lang="en-US" b="0" i="0" cap="all" dirty="0">
                <a:effectLst/>
                <a:latin typeface="Raleway"/>
              </a:rPr>
              <a:t>VALIDATE IDENTITY AT ATMS </a:t>
            </a:r>
          </a:p>
          <a:p>
            <a:r>
              <a:rPr lang="en-US" b="0" i="0" cap="all" dirty="0">
                <a:effectLst/>
                <a:latin typeface="Raleway"/>
              </a:rPr>
              <a:t>CONTROL ACCESS TO SENSITIVE AREAS</a:t>
            </a:r>
          </a:p>
          <a:p>
            <a:endParaRPr lang="en-US" dirty="0"/>
          </a:p>
        </p:txBody>
      </p:sp>
    </p:spTree>
    <p:extLst>
      <p:ext uri="{BB962C8B-B14F-4D97-AF65-F5344CB8AC3E}">
        <p14:creationId xmlns:p14="http://schemas.microsoft.com/office/powerpoint/2010/main" val="186523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3AE1-7195-415D-9582-76C8E23626A2}"/>
              </a:ext>
            </a:extLst>
          </p:cNvPr>
          <p:cNvSpPr>
            <a:spLocks noGrp="1"/>
          </p:cNvSpPr>
          <p:nvPr>
            <p:ph type="title"/>
          </p:nvPr>
        </p:nvSpPr>
        <p:spPr>
          <a:xfrm flipH="1">
            <a:off x="639192" y="301841"/>
            <a:ext cx="199008" cy="1388847"/>
          </a:xfrm>
        </p:spPr>
        <p:txBody>
          <a:bodyPr/>
          <a:lstStyle/>
          <a:p>
            <a:r>
              <a:rPr lang="en-US" dirty="0"/>
              <a:t>1</a:t>
            </a:r>
            <a:endParaRPr lang="ar-EG" dirty="0"/>
          </a:p>
        </p:txBody>
      </p:sp>
      <p:graphicFrame>
        <p:nvGraphicFramePr>
          <p:cNvPr id="4" name="Content Placeholder 3">
            <a:extLst>
              <a:ext uri="{FF2B5EF4-FFF2-40B4-BE49-F238E27FC236}">
                <a16:creationId xmlns:a16="http://schemas.microsoft.com/office/drawing/2014/main" id="{8D7B3A20-A144-44BC-B704-BA78AAD7E6CC}"/>
              </a:ext>
            </a:extLst>
          </p:cNvPr>
          <p:cNvGraphicFramePr>
            <a:graphicFrameLocks noGrp="1"/>
          </p:cNvGraphicFramePr>
          <p:nvPr>
            <p:ph idx="1"/>
            <p:extLst>
              <p:ext uri="{D42A27DB-BD31-4B8C-83A1-F6EECF244321}">
                <p14:modId xmlns:p14="http://schemas.microsoft.com/office/powerpoint/2010/main" val="4128932788"/>
              </p:ext>
            </p:extLst>
          </p:nvPr>
        </p:nvGraphicFramePr>
        <p:xfrm>
          <a:off x="2228295" y="683581"/>
          <a:ext cx="7377344" cy="5493380"/>
        </p:xfrm>
        <a:graphic>
          <a:graphicData uri="http://schemas.openxmlformats.org/drawingml/2006/table">
            <a:tbl>
              <a:tblPr/>
              <a:tblGrid>
                <a:gridCol w="3688672">
                  <a:extLst>
                    <a:ext uri="{9D8B030D-6E8A-4147-A177-3AD203B41FA5}">
                      <a16:colId xmlns:a16="http://schemas.microsoft.com/office/drawing/2014/main" val="1786461269"/>
                    </a:ext>
                  </a:extLst>
                </a:gridCol>
                <a:gridCol w="3688672">
                  <a:extLst>
                    <a:ext uri="{9D8B030D-6E8A-4147-A177-3AD203B41FA5}">
                      <a16:colId xmlns:a16="http://schemas.microsoft.com/office/drawing/2014/main" val="2378095215"/>
                    </a:ext>
                  </a:extLst>
                </a:gridCol>
              </a:tblGrid>
              <a:tr h="640895">
                <a:tc>
                  <a:txBody>
                    <a:bodyPr/>
                    <a:lstStyle/>
                    <a:p>
                      <a:pPr fontAlgn="t"/>
                      <a:r>
                        <a:rPr lang="en-US" sz="1400">
                          <a:effectLst/>
                        </a:rPr>
                        <a:t>Microcontroller</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ATmega328P – 8 bit AVR family microcontroller</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944668909"/>
                  </a:ext>
                </a:extLst>
              </a:tr>
              <a:tr h="366225">
                <a:tc>
                  <a:txBody>
                    <a:bodyPr/>
                    <a:lstStyle/>
                    <a:p>
                      <a:pPr fontAlgn="t"/>
                      <a:r>
                        <a:rPr lang="en-US" sz="1400">
                          <a:effectLst/>
                        </a:rPr>
                        <a:t>Operating Voltage</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5V</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518998766"/>
                  </a:ext>
                </a:extLst>
              </a:tr>
              <a:tr h="640895">
                <a:tc>
                  <a:txBody>
                    <a:bodyPr/>
                    <a:lstStyle/>
                    <a:p>
                      <a:pPr fontAlgn="t"/>
                      <a:r>
                        <a:rPr lang="en-US" sz="1400">
                          <a:effectLst/>
                        </a:rPr>
                        <a:t>Recommended Input Voltage for Vin pin</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dirty="0">
                          <a:effectLst/>
                        </a:rPr>
                        <a:t>7-12V</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381681064"/>
                  </a:ext>
                </a:extLst>
              </a:tr>
              <a:tr h="366225">
                <a:tc>
                  <a:txBody>
                    <a:bodyPr/>
                    <a:lstStyle/>
                    <a:p>
                      <a:pPr fontAlgn="t"/>
                      <a:r>
                        <a:rPr lang="en-US" sz="1400">
                          <a:effectLst/>
                        </a:rPr>
                        <a:t>Analog Input Pins</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6 (A0 – A5)</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153070580"/>
                  </a:ext>
                </a:extLst>
              </a:tr>
              <a:tr h="640895">
                <a:tc>
                  <a:txBody>
                    <a:bodyPr/>
                    <a:lstStyle/>
                    <a:p>
                      <a:pPr fontAlgn="t"/>
                      <a:r>
                        <a:rPr lang="en-US" sz="1400">
                          <a:effectLst/>
                        </a:rPr>
                        <a:t>Digital I/O Pins</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14 (Out of which 6 provide PWM output)</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79235437"/>
                  </a:ext>
                </a:extLst>
              </a:tr>
              <a:tr h="366225">
                <a:tc>
                  <a:txBody>
                    <a:bodyPr/>
                    <a:lstStyle/>
                    <a:p>
                      <a:pPr fontAlgn="t"/>
                      <a:r>
                        <a:rPr lang="en-US" sz="1400">
                          <a:effectLst/>
                        </a:rPr>
                        <a:t>DC Current on I/O Pins</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40 mA</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465439311"/>
                  </a:ext>
                </a:extLst>
              </a:tr>
              <a:tr h="366225">
                <a:tc>
                  <a:txBody>
                    <a:bodyPr/>
                    <a:lstStyle/>
                    <a:p>
                      <a:pPr fontAlgn="t"/>
                      <a:r>
                        <a:rPr lang="en-US" sz="1400">
                          <a:effectLst/>
                        </a:rPr>
                        <a:t>DC Current on 3.3V Pin</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50 mA</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89120363"/>
                  </a:ext>
                </a:extLst>
              </a:tr>
              <a:tr h="640895">
                <a:tc>
                  <a:txBody>
                    <a:bodyPr/>
                    <a:lstStyle/>
                    <a:p>
                      <a:pPr fontAlgn="t"/>
                      <a:r>
                        <a:rPr lang="en-US" sz="1400">
                          <a:effectLst/>
                        </a:rPr>
                        <a:t>Flash Memory</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32 KB (2 KB is used for Bootloader)</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571954588"/>
                  </a:ext>
                </a:extLst>
              </a:tr>
              <a:tr h="366225">
                <a:tc>
                  <a:txBody>
                    <a:bodyPr/>
                    <a:lstStyle/>
                    <a:p>
                      <a:pPr fontAlgn="t"/>
                      <a:r>
                        <a:rPr lang="en-US" sz="1400">
                          <a:effectLst/>
                        </a:rPr>
                        <a:t>SRAM</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2 KB</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621126446"/>
                  </a:ext>
                </a:extLst>
              </a:tr>
              <a:tr h="366225">
                <a:tc>
                  <a:txBody>
                    <a:bodyPr/>
                    <a:lstStyle/>
                    <a:p>
                      <a:pPr fontAlgn="t"/>
                      <a:r>
                        <a:rPr lang="en-US" sz="1400">
                          <a:effectLst/>
                        </a:rPr>
                        <a:t>EEPROM</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1 KB</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469259822"/>
                  </a:ext>
                </a:extLst>
              </a:tr>
              <a:tr h="366225">
                <a:tc>
                  <a:txBody>
                    <a:bodyPr/>
                    <a:lstStyle/>
                    <a:p>
                      <a:pPr fontAlgn="t"/>
                      <a:r>
                        <a:rPr lang="en-US" sz="1400">
                          <a:effectLst/>
                        </a:rPr>
                        <a:t>Frequency (Clock Speed)</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16 MHz</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648208991"/>
                  </a:ext>
                </a:extLst>
              </a:tr>
              <a:tr h="366225">
                <a:tc>
                  <a:txBody>
                    <a:bodyPr/>
                    <a:lstStyle/>
                    <a:p>
                      <a:pPr fontAlgn="t"/>
                      <a:r>
                        <a:rPr lang="en-US" sz="1400">
                          <a:effectLst/>
                        </a:rPr>
                        <a:t>Communication</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dirty="0">
                          <a:effectLst/>
                        </a:rPr>
                        <a:t>IIC, SPI, USART</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87145386"/>
                  </a:ext>
                </a:extLst>
              </a:tr>
            </a:tbl>
          </a:graphicData>
        </a:graphic>
      </p:graphicFrame>
    </p:spTree>
    <p:extLst>
      <p:ext uri="{BB962C8B-B14F-4D97-AF65-F5344CB8AC3E}">
        <p14:creationId xmlns:p14="http://schemas.microsoft.com/office/powerpoint/2010/main" val="62634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D91-57E6-450B-BE53-B54783F7EE5B}"/>
              </a:ext>
            </a:extLst>
          </p:cNvPr>
          <p:cNvSpPr>
            <a:spLocks noGrp="1"/>
          </p:cNvSpPr>
          <p:nvPr>
            <p:ph type="title"/>
          </p:nvPr>
        </p:nvSpPr>
        <p:spPr/>
        <p:txBody>
          <a:bodyPr/>
          <a:lstStyle/>
          <a:p>
            <a:r>
              <a:rPr lang="en-US" dirty="0"/>
              <a:t>Arduino Nano</a:t>
            </a:r>
            <a:endParaRPr lang="ar-EG" dirty="0"/>
          </a:p>
        </p:txBody>
      </p:sp>
      <p:sp>
        <p:nvSpPr>
          <p:cNvPr id="3" name="Content Placeholder 2">
            <a:extLst>
              <a:ext uri="{FF2B5EF4-FFF2-40B4-BE49-F238E27FC236}">
                <a16:creationId xmlns:a16="http://schemas.microsoft.com/office/drawing/2014/main" id="{A684918A-872D-4B32-AE40-BBD7919420FE}"/>
              </a:ext>
            </a:extLst>
          </p:cNvPr>
          <p:cNvSpPr>
            <a:spLocks noGrp="1"/>
          </p:cNvSpPr>
          <p:nvPr>
            <p:ph idx="1"/>
          </p:nvPr>
        </p:nvSpPr>
        <p:spPr/>
        <p:txBody>
          <a:bodyPr/>
          <a:lstStyle/>
          <a:p>
            <a:r>
              <a:rPr lang="en-US" b="0" i="0" dirty="0">
                <a:solidFill>
                  <a:schemeClr val="bg1"/>
                </a:solidFill>
                <a:effectLst/>
                <a:latin typeface="typonine sans pro"/>
              </a:rPr>
              <a:t>The Arduino Nano is a small, complete, and breadboard-friendly board based on the ATmega328.</a:t>
            </a:r>
          </a:p>
          <a:p>
            <a:r>
              <a:rPr lang="en-US" dirty="0">
                <a:solidFill>
                  <a:schemeClr val="bg1"/>
                </a:solidFill>
                <a:latin typeface="typonine sans pro"/>
              </a:rPr>
              <a:t>We will use it in our project (Smart Home)</a:t>
            </a:r>
          </a:p>
          <a:p>
            <a:pPr lvl="1"/>
            <a:r>
              <a:rPr lang="en-US" dirty="0">
                <a:solidFill>
                  <a:schemeClr val="bg1"/>
                </a:solidFill>
                <a:latin typeface="typonine sans pro"/>
              </a:rPr>
              <a:t>Low Cost</a:t>
            </a:r>
          </a:p>
          <a:p>
            <a:pPr lvl="1"/>
            <a:r>
              <a:rPr lang="en-US" dirty="0">
                <a:solidFill>
                  <a:schemeClr val="bg1"/>
                </a:solidFill>
                <a:latin typeface="typonine sans pro"/>
              </a:rPr>
              <a:t>High Efficiency</a:t>
            </a:r>
          </a:p>
          <a:p>
            <a:pPr lvl="1"/>
            <a:r>
              <a:rPr lang="en-US" dirty="0">
                <a:solidFill>
                  <a:schemeClr val="bg1"/>
                </a:solidFill>
                <a:latin typeface="typonine sans pro"/>
              </a:rPr>
              <a:t>Suitable time </a:t>
            </a:r>
          </a:p>
          <a:p>
            <a:pPr lvl="1"/>
            <a:r>
              <a:rPr lang="en-US" dirty="0">
                <a:solidFill>
                  <a:schemeClr val="bg1"/>
                </a:solidFill>
                <a:latin typeface="typonine sans pro"/>
              </a:rPr>
              <a:t>Practical size</a:t>
            </a:r>
            <a:endParaRPr lang="ar-EG" dirty="0">
              <a:solidFill>
                <a:schemeClr val="bg1"/>
              </a:solidFill>
            </a:endParaRPr>
          </a:p>
        </p:txBody>
      </p:sp>
    </p:spTree>
    <p:extLst>
      <p:ext uri="{BB962C8B-B14F-4D97-AF65-F5344CB8AC3E}">
        <p14:creationId xmlns:p14="http://schemas.microsoft.com/office/powerpoint/2010/main" val="326650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F38E-71D4-439C-846C-131F851CAD55}"/>
              </a:ext>
            </a:extLst>
          </p:cNvPr>
          <p:cNvSpPr>
            <a:spLocks noGrp="1"/>
          </p:cNvSpPr>
          <p:nvPr>
            <p:ph type="title"/>
          </p:nvPr>
        </p:nvSpPr>
        <p:spPr/>
        <p:txBody>
          <a:bodyPr/>
          <a:lstStyle/>
          <a:p>
            <a:r>
              <a:rPr lang="en-US" dirty="0"/>
              <a:t> </a:t>
            </a:r>
            <a:r>
              <a:rPr lang="en-US" b="1" dirty="0">
                <a:solidFill>
                  <a:srgbClr val="FF0000"/>
                </a:solidFill>
              </a:rPr>
              <a:t>HOW TO USED ARDUINO NANO	:</a:t>
            </a:r>
            <a:r>
              <a:rPr lang="en-US" dirty="0"/>
              <a:t>	</a:t>
            </a:r>
            <a:endParaRPr lang="ar-EG" dirty="0"/>
          </a:p>
        </p:txBody>
      </p:sp>
      <p:sp>
        <p:nvSpPr>
          <p:cNvPr id="3" name="Content Placeholder 2">
            <a:extLst>
              <a:ext uri="{FF2B5EF4-FFF2-40B4-BE49-F238E27FC236}">
                <a16:creationId xmlns:a16="http://schemas.microsoft.com/office/drawing/2014/main" id="{9E5736C0-3D0B-454F-894B-ED9D3AEB94E6}"/>
              </a:ext>
            </a:extLst>
          </p:cNvPr>
          <p:cNvSpPr>
            <a:spLocks noGrp="1"/>
          </p:cNvSpPr>
          <p:nvPr>
            <p:ph idx="1"/>
          </p:nvPr>
        </p:nvSpPr>
        <p:spPr/>
        <p:txBody>
          <a:bodyPr>
            <a:normAutofit fontScale="62500" lnSpcReduction="20000"/>
          </a:bodyPr>
          <a:lstStyle/>
          <a:p>
            <a:pPr algn="just"/>
            <a:r>
              <a:rPr lang="en-US" sz="2300" b="0" i="0" dirty="0">
                <a:effectLst/>
                <a:latin typeface="-apple-system"/>
              </a:rPr>
              <a:t>It will hardly take 5-10 minutes to </a:t>
            </a:r>
            <a:r>
              <a:rPr lang="en-US" sz="2300" b="1" i="0" dirty="0">
                <a:effectLst/>
                <a:latin typeface="-apple-system"/>
              </a:rPr>
              <a:t>upload you first program to Arduino Nano</a:t>
            </a:r>
            <a:r>
              <a:rPr lang="en-US" sz="2300" b="0" i="0" dirty="0">
                <a:effectLst/>
                <a:latin typeface="-apple-system"/>
              </a:rPr>
              <a:t>. All you need the Arduino IDE an USB cable and your Nano board itself.</a:t>
            </a:r>
          </a:p>
          <a:p>
            <a:pPr algn="just"/>
            <a:r>
              <a:rPr lang="en-US" sz="2300" b="1" i="0" dirty="0">
                <a:effectLst/>
                <a:latin typeface="-apple-system"/>
              </a:rPr>
              <a:t>Download and Install Arduino:</a:t>
            </a:r>
            <a:endParaRPr lang="en-US" sz="2300" b="0" i="0" dirty="0">
              <a:effectLst/>
              <a:latin typeface="-apple-system"/>
            </a:endParaRPr>
          </a:p>
          <a:p>
            <a:pPr algn="just"/>
            <a:r>
              <a:rPr lang="en-US" sz="2300" b="0" i="0" dirty="0">
                <a:effectLst/>
                <a:latin typeface="-apple-system"/>
              </a:rPr>
              <a:t>The first step would be install the Arduino IDE which is available for download for free from the below link. After installing Arduino you might also want to install the drivers (link given below) for you Arduino to communicate with your Computer</a:t>
            </a:r>
          </a:p>
          <a:p>
            <a:pPr algn="just">
              <a:buFont typeface="Arial" panose="020B0604020202020204" pitchFamily="34" charset="0"/>
              <a:buChar char="•"/>
            </a:pPr>
            <a:r>
              <a:rPr lang="en-US" sz="2300" b="0" i="0" u="none" strike="noStrike" dirty="0">
                <a:effectLst/>
                <a:latin typeface="-apple-system"/>
                <a:hlinkClick r:id="rId2">
                  <a:extLst>
                    <a:ext uri="{A12FA001-AC4F-418D-AE19-62706E023703}">
                      <ahyp:hlinkClr xmlns:ahyp="http://schemas.microsoft.com/office/drawing/2018/hyperlinkcolor" val="tx"/>
                    </a:ext>
                  </a:extLst>
                </a:hlinkClick>
              </a:rPr>
              <a:t>Arduino IDE Download</a:t>
            </a:r>
            <a:endParaRPr lang="en-US" sz="2300" b="0" i="0" dirty="0">
              <a:effectLst/>
              <a:latin typeface="-apple-system"/>
            </a:endParaRPr>
          </a:p>
          <a:p>
            <a:pPr algn="just">
              <a:buFont typeface="Arial" panose="020B0604020202020204" pitchFamily="34" charset="0"/>
              <a:buChar char="•"/>
            </a:pPr>
            <a:r>
              <a:rPr lang="en-US" sz="2300" b="0" i="0" u="none" strike="noStrike" dirty="0">
                <a:effectLst/>
                <a:latin typeface="-apple-system"/>
                <a:hlinkClick r:id="rId3">
                  <a:extLst>
                    <a:ext uri="{A12FA001-AC4F-418D-AE19-62706E023703}">
                      <ahyp:hlinkClr xmlns:ahyp="http://schemas.microsoft.com/office/drawing/2018/hyperlinkcolor" val="tx"/>
                    </a:ext>
                  </a:extLst>
                </a:hlinkClick>
              </a:rPr>
              <a:t>Driver Download</a:t>
            </a:r>
            <a:endParaRPr lang="en-US" sz="2300" b="0" i="0" dirty="0">
              <a:effectLst/>
              <a:latin typeface="-apple-system"/>
            </a:endParaRPr>
          </a:p>
          <a:p>
            <a:pPr algn="just"/>
            <a:r>
              <a:rPr lang="en-US" sz="2300" b="0" i="0" dirty="0">
                <a:effectLst/>
                <a:latin typeface="-apple-system"/>
              </a:rPr>
              <a:t>It will hardly take 5-10 minutes to </a:t>
            </a:r>
            <a:r>
              <a:rPr lang="en-US" sz="2300" b="1" i="0" dirty="0">
                <a:effectLst/>
                <a:latin typeface="-apple-system"/>
              </a:rPr>
              <a:t>upload you first program to Arduino Nano</a:t>
            </a:r>
            <a:r>
              <a:rPr lang="en-US" sz="2300" b="0" i="0" dirty="0">
                <a:effectLst/>
                <a:latin typeface="-apple-system"/>
              </a:rPr>
              <a:t>. All you need the Arduino IDE an USB cable and your Nano board itself.</a:t>
            </a:r>
          </a:p>
          <a:p>
            <a:pPr algn="just"/>
            <a:r>
              <a:rPr lang="en-US" sz="2300" b="1" i="0" dirty="0">
                <a:effectLst/>
                <a:latin typeface="-apple-system"/>
              </a:rPr>
              <a:t>Download and Install Arduino:</a:t>
            </a:r>
            <a:endParaRPr lang="en-US" sz="2300" b="0" i="0" dirty="0">
              <a:effectLst/>
              <a:latin typeface="-apple-system"/>
            </a:endParaRPr>
          </a:p>
          <a:p>
            <a:pPr algn="just"/>
            <a:r>
              <a:rPr lang="en-US" sz="2300" b="0" i="0" dirty="0">
                <a:effectLst/>
                <a:latin typeface="-apple-system"/>
              </a:rPr>
              <a:t>The first step would be install the Arduino IDE which is available for download for free from the below link. After installing Arduino you might also want to install the drivers (link given below) for you Arduino to communicate with your Computer</a:t>
            </a:r>
          </a:p>
          <a:p>
            <a:pPr algn="just">
              <a:buFont typeface="Arial" panose="020B0604020202020204" pitchFamily="34" charset="0"/>
              <a:buChar char="•"/>
            </a:pPr>
            <a:r>
              <a:rPr lang="en-US" sz="2300" b="0" i="0" u="none" strike="noStrike" dirty="0">
                <a:effectLst/>
                <a:latin typeface="-apple-system"/>
                <a:hlinkClick r:id="rId2">
                  <a:extLst>
                    <a:ext uri="{A12FA001-AC4F-418D-AE19-62706E023703}">
                      <ahyp:hlinkClr xmlns:ahyp="http://schemas.microsoft.com/office/drawing/2018/hyperlinkcolor" val="tx"/>
                    </a:ext>
                  </a:extLst>
                </a:hlinkClick>
              </a:rPr>
              <a:t>Arduino IDE Download</a:t>
            </a:r>
            <a:endParaRPr lang="en-US" sz="2300" b="0" i="0" dirty="0">
              <a:effectLst/>
              <a:latin typeface="-apple-system"/>
            </a:endParaRPr>
          </a:p>
          <a:p>
            <a:pPr algn="just">
              <a:buFont typeface="Arial" panose="020B0604020202020204" pitchFamily="34" charset="0"/>
              <a:buChar char="•"/>
            </a:pPr>
            <a:r>
              <a:rPr lang="en-US" sz="2300" b="0" i="0" u="none" strike="noStrike" dirty="0">
                <a:effectLst/>
                <a:latin typeface="-apple-system"/>
                <a:hlinkClick r:id="rId3">
                  <a:extLst>
                    <a:ext uri="{A12FA001-AC4F-418D-AE19-62706E023703}">
                      <ahyp:hlinkClr xmlns:ahyp="http://schemas.microsoft.com/office/drawing/2018/hyperlinkcolor" val="tx"/>
                    </a:ext>
                  </a:extLst>
                </a:hlinkClick>
              </a:rPr>
              <a:t>Driver Download</a:t>
            </a:r>
            <a:endParaRPr lang="en-US" sz="2300" b="0" i="0" dirty="0">
              <a:effectLst/>
              <a:latin typeface="-apple-system"/>
            </a:endParaRPr>
          </a:p>
          <a:p>
            <a:endParaRPr lang="ar-EG" dirty="0"/>
          </a:p>
        </p:txBody>
      </p:sp>
    </p:spTree>
    <p:extLst>
      <p:ext uri="{BB962C8B-B14F-4D97-AF65-F5344CB8AC3E}">
        <p14:creationId xmlns:p14="http://schemas.microsoft.com/office/powerpoint/2010/main" val="1648530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567</TotalTime>
  <Words>2202</Words>
  <Application>Microsoft Office PowerPoint</Application>
  <PresentationFormat>Widescreen</PresentationFormat>
  <Paragraphs>285</Paragraphs>
  <Slides>60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-apple-system</vt:lpstr>
      <vt:lpstr>Arial</vt:lpstr>
      <vt:lpstr>Calibri</vt:lpstr>
      <vt:lpstr>Century Gothic</vt:lpstr>
      <vt:lpstr>Merriweather</vt:lpstr>
      <vt:lpstr>Nunito Sans</vt:lpstr>
      <vt:lpstr>Raleway</vt:lpstr>
      <vt:lpstr>typonine sans pro</vt:lpstr>
      <vt:lpstr>Wingdings 3</vt:lpstr>
      <vt:lpstr>Ion</vt:lpstr>
      <vt:lpstr>Smart home Secured by face recognition  </vt:lpstr>
      <vt:lpstr>smart home face recognition :</vt:lpstr>
      <vt:lpstr>THIS SMART HOME HAS THE FOLLOWING FEATURES :</vt:lpstr>
      <vt:lpstr>COMPONENTS DETAILS :</vt:lpstr>
      <vt:lpstr>ARDUINO NANO :</vt:lpstr>
      <vt:lpstr>ARDUINO NANO :  </vt:lpstr>
      <vt:lpstr>1</vt:lpstr>
      <vt:lpstr>Arduino Nano</vt:lpstr>
      <vt:lpstr> HOW TO USED ARDUINO NANO : </vt:lpstr>
      <vt:lpstr>Bluetooth module Hc-05</vt:lpstr>
      <vt:lpstr> Pin Configuration : </vt:lpstr>
      <vt:lpstr>Bluetooth module Hc-05   </vt:lpstr>
      <vt:lpstr>HOW TO USE BLUETOOTH MODULE :</vt:lpstr>
      <vt:lpstr>Relay module </vt:lpstr>
      <vt:lpstr>Relay module: </vt:lpstr>
      <vt:lpstr>Single-Channel Relay Module Pin Description </vt:lpstr>
      <vt:lpstr>Single-Channel Relay Module Specifications: </vt:lpstr>
      <vt:lpstr>How Does A Relay Work?  </vt:lpstr>
      <vt:lpstr>Flame senor</vt:lpstr>
      <vt:lpstr>WHAT IS A Flame sensor ?</vt:lpstr>
      <vt:lpstr>Temperature sensor Lm-35</vt:lpstr>
      <vt:lpstr>LM35 Regulator Features:</vt:lpstr>
      <vt:lpstr>How to use LM35 Temperature Sensor:</vt:lpstr>
      <vt:lpstr>Buzzer</vt:lpstr>
      <vt:lpstr>LCD</vt:lpstr>
      <vt:lpstr>PowerPoint Presentation</vt:lpstr>
      <vt:lpstr>PowerPoint Presentation</vt:lpstr>
      <vt:lpstr>PowerPoint Presentation</vt:lpstr>
      <vt:lpstr>PowerPoint Presentation</vt:lpstr>
      <vt:lpstr>PowerPoint Presentation</vt:lpstr>
      <vt:lpstr>void setup()</vt:lpstr>
      <vt:lpstr>PowerPoint Presentation</vt:lpstr>
      <vt:lpstr>Mobile App  Remotexy</vt:lpstr>
      <vt:lpstr>Designer</vt:lpstr>
      <vt:lpstr>configuration</vt:lpstr>
      <vt:lpstr>App Invertor</vt:lpstr>
      <vt:lpstr>Designer</vt:lpstr>
      <vt:lpstr>Blocks</vt:lpstr>
      <vt:lpstr>Blocks</vt:lpstr>
      <vt:lpstr>Blocks</vt:lpstr>
      <vt:lpstr>Blocks</vt:lpstr>
      <vt:lpstr>Blocks</vt:lpstr>
      <vt:lpstr>what is firebase</vt:lpstr>
      <vt:lpstr>Uses of firebase database</vt:lpstr>
      <vt:lpstr>Firebase in app inventor</vt:lpstr>
      <vt:lpstr>firebase</vt:lpstr>
      <vt:lpstr>Appendvalue: add new value beside old values</vt:lpstr>
      <vt:lpstr>Cleartag : could clear any tag getvalue tag: could get any old tag </vt:lpstr>
      <vt:lpstr>PowerPoint Presentation</vt:lpstr>
      <vt:lpstr>  The security For the home  BY: Amr Essam  </vt:lpstr>
      <vt:lpstr>Security for the Home</vt:lpstr>
      <vt:lpstr>Face Recognition</vt:lpstr>
      <vt:lpstr>Face detection and face recognition</vt:lpstr>
      <vt:lpstr>Hardware Components:</vt:lpstr>
      <vt:lpstr>Software:</vt:lpstr>
      <vt:lpstr>Code Files</vt:lpstr>
      <vt:lpstr>Flow chart</vt:lpstr>
      <vt:lpstr>HOG and CNN</vt:lpstr>
      <vt:lpstr>The Results</vt:lpstr>
      <vt:lpstr>Face Recognition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face recognition</dc:title>
  <dc:creator>Amr Mahmoud Moustafa Mohamed Heikal</dc:creator>
  <cp:lastModifiedBy>amr Essam Mahros Mohamed</cp:lastModifiedBy>
  <cp:revision>39</cp:revision>
  <dcterms:created xsi:type="dcterms:W3CDTF">2021-04-13T22:11:12Z</dcterms:created>
  <dcterms:modified xsi:type="dcterms:W3CDTF">2021-05-31T18:47:49Z</dcterms:modified>
</cp:coreProperties>
</file>